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TAN Meringue" charset="1" panose="00000000000000000000"/>
      <p:regular r:id="rId22"/>
    </p:embeddedFont>
    <p:embeddedFont>
      <p:font typeface="Cloud Condensed" charset="1" panose="00000000000000000000"/>
      <p:regular r:id="rId23"/>
    </p:embeddedFont>
    <p:embeddedFont>
      <p:font typeface="Cloud Condensed Bold" charset="1" panose="00000000000000000000"/>
      <p:regular r:id="rId24"/>
    </p:embeddedFont>
    <p:embeddedFont>
      <p:font typeface="Canva Sans Bold" charset="1" panose="020B08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26.png" Type="http://schemas.openxmlformats.org/officeDocument/2006/relationships/image"/><Relationship Id="rId12" Target="../media/image6.png" Type="http://schemas.openxmlformats.org/officeDocument/2006/relationships/image"/><Relationship Id="rId13" Target="../media/image15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4.pn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3.png" Type="http://schemas.openxmlformats.org/officeDocument/2006/relationships/image"/><Relationship Id="rId12" Target="../media/image2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5.png" Type="http://schemas.openxmlformats.org/officeDocument/2006/relationships/image"/><Relationship Id="rId12" Target="../media/image27.png" Type="http://schemas.openxmlformats.org/officeDocument/2006/relationships/image"/><Relationship Id="rId13" Target="../media/image28.svg" Type="http://schemas.openxmlformats.org/officeDocument/2006/relationships/image"/><Relationship Id="rId14" Target="../media/image29.png" Type="http://schemas.openxmlformats.org/officeDocument/2006/relationships/image"/><Relationship Id="rId15" Target="../media/image30.svg" Type="http://schemas.openxmlformats.org/officeDocument/2006/relationships/image"/><Relationship Id="rId16" Target="../media/image2.png" Type="http://schemas.openxmlformats.org/officeDocument/2006/relationships/image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png" Type="http://schemas.openxmlformats.org/officeDocument/2006/relationships/image"/><Relationship Id="rId11" Target="../media/image15.png" Type="http://schemas.openxmlformats.org/officeDocument/2006/relationships/image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31.png" Type="http://schemas.openxmlformats.org/officeDocument/2006/relationships/image"/><Relationship Id="rId7" Target="../media/image4.png" Type="http://schemas.openxmlformats.org/officeDocument/2006/relationships/image"/><Relationship Id="rId8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5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jpeg" Type="http://schemas.openxmlformats.org/officeDocument/2006/relationships/image"/><Relationship Id="rId12" Target="../media/image17.png" Type="http://schemas.openxmlformats.org/officeDocument/2006/relationships/image"/><Relationship Id="rId13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19.jpe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7.png" Type="http://schemas.openxmlformats.org/officeDocument/2006/relationships/image"/><Relationship Id="rId12" Target="../media/image20.jpeg" Type="http://schemas.openxmlformats.org/officeDocument/2006/relationships/image"/><Relationship Id="rId13" Target="../media/image18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13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png" Type="http://schemas.openxmlformats.org/officeDocument/2006/relationships/image"/><Relationship Id="rId12" Target="../media/image21.jpeg" Type="http://schemas.openxmlformats.org/officeDocument/2006/relationships/image"/><Relationship Id="rId13" Target="../media/image15.png" Type="http://schemas.openxmlformats.org/officeDocument/2006/relationships/image"/><Relationship Id="rId14" Target="../media/image22.jpeg" Type="http://schemas.openxmlformats.org/officeDocument/2006/relationships/image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7.png" Type="http://schemas.openxmlformats.org/officeDocument/2006/relationships/image"/><Relationship Id="rId12" Target="../media/image18.png" Type="http://schemas.openxmlformats.org/officeDocument/2006/relationships/image"/><Relationship Id="rId13" Target="../media/image23.jpeg" Type="http://schemas.openxmlformats.org/officeDocument/2006/relationships/image"/><Relationship Id="rId14" Target="../media/image24.jpeg" Type="http://schemas.openxmlformats.org/officeDocument/2006/relationships/image"/><Relationship Id="rId15" Target="../media/image25.jpeg" Type="http://schemas.openxmlformats.org/officeDocument/2006/relationships/image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Relationship Id="rId9" Target="../media/image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23380">
            <a:off x="14900829" y="5447419"/>
            <a:ext cx="4260163" cy="6491677"/>
          </a:xfrm>
          <a:custGeom>
            <a:avLst/>
            <a:gdLst/>
            <a:ahLst/>
            <a:cxnLst/>
            <a:rect r="r" b="b" t="t" l="l"/>
            <a:pathLst>
              <a:path h="6491677" w="4260163">
                <a:moveTo>
                  <a:pt x="4260162" y="0"/>
                </a:moveTo>
                <a:lnTo>
                  <a:pt x="0" y="0"/>
                </a:lnTo>
                <a:lnTo>
                  <a:pt x="0" y="6491677"/>
                </a:lnTo>
                <a:lnTo>
                  <a:pt x="4260162" y="6491677"/>
                </a:lnTo>
                <a:lnTo>
                  <a:pt x="426016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294344">
            <a:off x="15058286" y="7262264"/>
            <a:ext cx="2236380" cy="5590951"/>
          </a:xfrm>
          <a:custGeom>
            <a:avLst/>
            <a:gdLst/>
            <a:ahLst/>
            <a:cxnLst/>
            <a:rect r="r" b="b" t="t" l="l"/>
            <a:pathLst>
              <a:path h="5590951" w="2236380">
                <a:moveTo>
                  <a:pt x="0" y="0"/>
                </a:moveTo>
                <a:lnTo>
                  <a:pt x="2236380" y="0"/>
                </a:lnTo>
                <a:lnTo>
                  <a:pt x="2236380" y="5590951"/>
                </a:lnTo>
                <a:lnTo>
                  <a:pt x="0" y="5590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7962042">
            <a:off x="-1615455" y="-2988454"/>
            <a:ext cx="2770457" cy="6883122"/>
          </a:xfrm>
          <a:custGeom>
            <a:avLst/>
            <a:gdLst/>
            <a:ahLst/>
            <a:cxnLst/>
            <a:rect r="r" b="b" t="t" l="l"/>
            <a:pathLst>
              <a:path h="6883122" w="2770457">
                <a:moveTo>
                  <a:pt x="0" y="0"/>
                </a:moveTo>
                <a:lnTo>
                  <a:pt x="2770457" y="0"/>
                </a:lnTo>
                <a:lnTo>
                  <a:pt x="2770457" y="6883122"/>
                </a:lnTo>
                <a:lnTo>
                  <a:pt x="0" y="68831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9173085">
            <a:off x="547951" y="-674957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8" y="0"/>
                </a:lnTo>
                <a:lnTo>
                  <a:pt x="1548268" y="2256128"/>
                </a:lnTo>
                <a:lnTo>
                  <a:pt x="0" y="2256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9529906">
            <a:off x="1852022" y="-1133107"/>
            <a:ext cx="1270293" cy="3172429"/>
          </a:xfrm>
          <a:custGeom>
            <a:avLst/>
            <a:gdLst/>
            <a:ahLst/>
            <a:cxnLst/>
            <a:rect r="r" b="b" t="t" l="l"/>
            <a:pathLst>
              <a:path h="3172429" w="1270293">
                <a:moveTo>
                  <a:pt x="1270294" y="0"/>
                </a:moveTo>
                <a:lnTo>
                  <a:pt x="0" y="0"/>
                </a:lnTo>
                <a:lnTo>
                  <a:pt x="0" y="3172428"/>
                </a:lnTo>
                <a:lnTo>
                  <a:pt x="1270294" y="3172428"/>
                </a:lnTo>
                <a:lnTo>
                  <a:pt x="127029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5490619">
            <a:off x="312608" y="3021072"/>
            <a:ext cx="554273" cy="1007769"/>
          </a:xfrm>
          <a:custGeom>
            <a:avLst/>
            <a:gdLst/>
            <a:ahLst/>
            <a:cxnLst/>
            <a:rect r="r" b="b" t="t" l="l"/>
            <a:pathLst>
              <a:path h="1007769" w="554273">
                <a:moveTo>
                  <a:pt x="0" y="0"/>
                </a:moveTo>
                <a:lnTo>
                  <a:pt x="554274" y="0"/>
                </a:lnTo>
                <a:lnTo>
                  <a:pt x="554274" y="1007769"/>
                </a:lnTo>
                <a:lnTo>
                  <a:pt x="0" y="10077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853187">
            <a:off x="1936021" y="3559256"/>
            <a:ext cx="383936" cy="906043"/>
          </a:xfrm>
          <a:custGeom>
            <a:avLst/>
            <a:gdLst/>
            <a:ahLst/>
            <a:cxnLst/>
            <a:rect r="r" b="b" t="t" l="l"/>
            <a:pathLst>
              <a:path h="906043" w="383936">
                <a:moveTo>
                  <a:pt x="0" y="0"/>
                </a:moveTo>
                <a:lnTo>
                  <a:pt x="383936" y="0"/>
                </a:lnTo>
                <a:lnTo>
                  <a:pt x="383936" y="906043"/>
                </a:lnTo>
                <a:lnTo>
                  <a:pt x="0" y="9060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141099">
            <a:off x="16227382" y="7564634"/>
            <a:ext cx="1268138" cy="4354122"/>
          </a:xfrm>
          <a:custGeom>
            <a:avLst/>
            <a:gdLst/>
            <a:ahLst/>
            <a:cxnLst/>
            <a:rect r="r" b="b" t="t" l="l"/>
            <a:pathLst>
              <a:path h="4354122" w="1268138">
                <a:moveTo>
                  <a:pt x="0" y="0"/>
                </a:moveTo>
                <a:lnTo>
                  <a:pt x="1268138" y="0"/>
                </a:lnTo>
                <a:lnTo>
                  <a:pt x="1268138" y="4354122"/>
                </a:lnTo>
                <a:lnTo>
                  <a:pt x="0" y="43541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30227" y="8313410"/>
            <a:ext cx="964079" cy="2433006"/>
          </a:xfrm>
          <a:custGeom>
            <a:avLst/>
            <a:gdLst/>
            <a:ahLst/>
            <a:cxnLst/>
            <a:rect r="r" b="b" t="t" l="l"/>
            <a:pathLst>
              <a:path h="2433006" w="964079">
                <a:moveTo>
                  <a:pt x="0" y="0"/>
                </a:moveTo>
                <a:lnTo>
                  <a:pt x="964079" y="0"/>
                </a:lnTo>
                <a:lnTo>
                  <a:pt x="964079" y="2433007"/>
                </a:lnTo>
                <a:lnTo>
                  <a:pt x="0" y="2433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954738">
            <a:off x="-36762" y="8612782"/>
            <a:ext cx="1541228" cy="3829139"/>
          </a:xfrm>
          <a:custGeom>
            <a:avLst/>
            <a:gdLst/>
            <a:ahLst/>
            <a:cxnLst/>
            <a:rect r="r" b="b" t="t" l="l"/>
            <a:pathLst>
              <a:path h="3829139" w="1541228">
                <a:moveTo>
                  <a:pt x="0" y="0"/>
                </a:moveTo>
                <a:lnTo>
                  <a:pt x="1541228" y="0"/>
                </a:lnTo>
                <a:lnTo>
                  <a:pt x="1541228" y="3829139"/>
                </a:lnTo>
                <a:lnTo>
                  <a:pt x="0" y="38291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527996">
            <a:off x="16747399" y="-663098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9" y="0"/>
                </a:lnTo>
                <a:lnTo>
                  <a:pt x="1548269" y="2256129"/>
                </a:lnTo>
                <a:lnTo>
                  <a:pt x="0" y="22561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-6732337">
            <a:off x="15749704" y="1149887"/>
            <a:ext cx="384789" cy="699616"/>
          </a:xfrm>
          <a:custGeom>
            <a:avLst/>
            <a:gdLst/>
            <a:ahLst/>
            <a:cxnLst/>
            <a:rect r="r" b="b" t="t" l="l"/>
            <a:pathLst>
              <a:path h="699616" w="384789">
                <a:moveTo>
                  <a:pt x="384789" y="0"/>
                </a:moveTo>
                <a:lnTo>
                  <a:pt x="0" y="0"/>
                </a:lnTo>
                <a:lnTo>
                  <a:pt x="0" y="699616"/>
                </a:lnTo>
                <a:lnTo>
                  <a:pt x="384789" y="699616"/>
                </a:lnTo>
                <a:lnTo>
                  <a:pt x="384789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2158146">
            <a:off x="16266961" y="2628013"/>
            <a:ext cx="249784" cy="589462"/>
          </a:xfrm>
          <a:custGeom>
            <a:avLst/>
            <a:gdLst/>
            <a:ahLst/>
            <a:cxnLst/>
            <a:rect r="r" b="b" t="t" l="l"/>
            <a:pathLst>
              <a:path h="589462" w="249784">
                <a:moveTo>
                  <a:pt x="249785" y="0"/>
                </a:moveTo>
                <a:lnTo>
                  <a:pt x="0" y="0"/>
                </a:lnTo>
                <a:lnTo>
                  <a:pt x="0" y="589462"/>
                </a:lnTo>
                <a:lnTo>
                  <a:pt x="249785" y="589462"/>
                </a:lnTo>
                <a:lnTo>
                  <a:pt x="249785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0">
            <a:off x="13904222" y="5547510"/>
            <a:ext cx="1613035" cy="1338421"/>
          </a:xfrm>
          <a:custGeom>
            <a:avLst/>
            <a:gdLst/>
            <a:ahLst/>
            <a:cxnLst/>
            <a:rect r="r" b="b" t="t" l="l"/>
            <a:pathLst>
              <a:path h="1338421" w="1613035">
                <a:moveTo>
                  <a:pt x="1613036" y="1338421"/>
                </a:moveTo>
                <a:lnTo>
                  <a:pt x="0" y="1338421"/>
                </a:lnTo>
                <a:lnTo>
                  <a:pt x="0" y="0"/>
                </a:lnTo>
                <a:lnTo>
                  <a:pt x="1613036" y="0"/>
                </a:lnTo>
                <a:lnTo>
                  <a:pt x="1613036" y="1338421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-144305" b="-33966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238416" y="2161647"/>
            <a:ext cx="1613035" cy="1338421"/>
          </a:xfrm>
          <a:custGeom>
            <a:avLst/>
            <a:gdLst/>
            <a:ahLst/>
            <a:cxnLst/>
            <a:rect r="r" b="b" t="t" l="l"/>
            <a:pathLst>
              <a:path h="1338421" w="1613035">
                <a:moveTo>
                  <a:pt x="0" y="0"/>
                </a:moveTo>
                <a:lnTo>
                  <a:pt x="1613036" y="0"/>
                </a:lnTo>
                <a:lnTo>
                  <a:pt x="1613036" y="1338420"/>
                </a:lnTo>
                <a:lnTo>
                  <a:pt x="0" y="13384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-144305" b="-33966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497067" y="2701663"/>
            <a:ext cx="11648816" cy="3472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9"/>
              </a:lnSpc>
            </a:pPr>
            <a:r>
              <a:rPr lang="en-US" sz="6607" spc="264">
                <a:solidFill>
                  <a:srgbClr val="677EA4"/>
                </a:solidFill>
                <a:latin typeface="TAN Meringue"/>
              </a:rPr>
              <a:t> Advanced Numerical Optimization with CasADi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821191" y="7911483"/>
            <a:ext cx="5910018" cy="781774"/>
            <a:chOff x="0" y="0"/>
            <a:chExt cx="3072283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072283" cy="406400"/>
            </a:xfrm>
            <a:custGeom>
              <a:avLst/>
              <a:gdLst/>
              <a:ahLst/>
              <a:cxnLst/>
              <a:rect r="r" b="b" t="t" l="l"/>
              <a:pathLst>
                <a:path h="406400" w="3072283">
                  <a:moveTo>
                    <a:pt x="2869083" y="0"/>
                  </a:moveTo>
                  <a:cubicBezTo>
                    <a:pt x="2981308" y="0"/>
                    <a:pt x="3072283" y="90976"/>
                    <a:pt x="3072283" y="203200"/>
                  </a:cubicBezTo>
                  <a:cubicBezTo>
                    <a:pt x="3072283" y="315424"/>
                    <a:pt x="2981308" y="406400"/>
                    <a:pt x="286908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677EA4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66675"/>
              <a:ext cx="3072283" cy="473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349526" y="7839259"/>
            <a:ext cx="4853349" cy="814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52"/>
              </a:lnSpc>
            </a:pPr>
            <a:r>
              <a:rPr lang="en-US" sz="4537">
                <a:solidFill>
                  <a:srgbClr val="677EA4"/>
                </a:solidFill>
                <a:latin typeface="Cloud Condensed"/>
              </a:rPr>
              <a:t>Dr/Mohamed Amir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77EA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274726" cy="2234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865808">
            <a:off x="17156354" y="7803266"/>
            <a:ext cx="1345069" cy="3362672"/>
          </a:xfrm>
          <a:custGeom>
            <a:avLst/>
            <a:gdLst/>
            <a:ahLst/>
            <a:cxnLst/>
            <a:rect r="r" b="b" t="t" l="l"/>
            <a:pathLst>
              <a:path h="3362672" w="1345069">
                <a:moveTo>
                  <a:pt x="1345069" y="0"/>
                </a:moveTo>
                <a:lnTo>
                  <a:pt x="0" y="0"/>
                </a:lnTo>
                <a:lnTo>
                  <a:pt x="0" y="3362672"/>
                </a:lnTo>
                <a:lnTo>
                  <a:pt x="1345069" y="3362672"/>
                </a:lnTo>
                <a:lnTo>
                  <a:pt x="134506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962042">
            <a:off x="-1615455" y="-2988454"/>
            <a:ext cx="2770457" cy="6883122"/>
          </a:xfrm>
          <a:custGeom>
            <a:avLst/>
            <a:gdLst/>
            <a:ahLst/>
            <a:cxnLst/>
            <a:rect r="r" b="b" t="t" l="l"/>
            <a:pathLst>
              <a:path h="6883122" w="2770457">
                <a:moveTo>
                  <a:pt x="0" y="0"/>
                </a:moveTo>
                <a:lnTo>
                  <a:pt x="2770457" y="0"/>
                </a:lnTo>
                <a:lnTo>
                  <a:pt x="2770457" y="6883122"/>
                </a:lnTo>
                <a:lnTo>
                  <a:pt x="0" y="6883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173085">
            <a:off x="547951" y="-674957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8" y="0"/>
                </a:lnTo>
                <a:lnTo>
                  <a:pt x="1548268" y="2256128"/>
                </a:lnTo>
                <a:lnTo>
                  <a:pt x="0" y="2256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9529906">
            <a:off x="1852022" y="-1133107"/>
            <a:ext cx="1270293" cy="3172429"/>
          </a:xfrm>
          <a:custGeom>
            <a:avLst/>
            <a:gdLst/>
            <a:ahLst/>
            <a:cxnLst/>
            <a:rect r="r" b="b" t="t" l="l"/>
            <a:pathLst>
              <a:path h="3172429" w="1270293">
                <a:moveTo>
                  <a:pt x="1270294" y="0"/>
                </a:moveTo>
                <a:lnTo>
                  <a:pt x="0" y="0"/>
                </a:lnTo>
                <a:lnTo>
                  <a:pt x="0" y="3172428"/>
                </a:lnTo>
                <a:lnTo>
                  <a:pt x="1270294" y="3172428"/>
                </a:lnTo>
                <a:lnTo>
                  <a:pt x="127029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90619">
            <a:off x="312608" y="3021072"/>
            <a:ext cx="554273" cy="1007769"/>
          </a:xfrm>
          <a:custGeom>
            <a:avLst/>
            <a:gdLst/>
            <a:ahLst/>
            <a:cxnLst/>
            <a:rect r="r" b="b" t="t" l="l"/>
            <a:pathLst>
              <a:path h="1007769" w="554273">
                <a:moveTo>
                  <a:pt x="0" y="0"/>
                </a:moveTo>
                <a:lnTo>
                  <a:pt x="554274" y="0"/>
                </a:lnTo>
                <a:lnTo>
                  <a:pt x="554274" y="1007769"/>
                </a:lnTo>
                <a:lnTo>
                  <a:pt x="0" y="1007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853187">
            <a:off x="1936021" y="3559256"/>
            <a:ext cx="383936" cy="906043"/>
          </a:xfrm>
          <a:custGeom>
            <a:avLst/>
            <a:gdLst/>
            <a:ahLst/>
            <a:cxnLst/>
            <a:rect r="r" b="b" t="t" l="l"/>
            <a:pathLst>
              <a:path h="906043" w="383936">
                <a:moveTo>
                  <a:pt x="0" y="0"/>
                </a:moveTo>
                <a:lnTo>
                  <a:pt x="383936" y="0"/>
                </a:lnTo>
                <a:lnTo>
                  <a:pt x="383936" y="906043"/>
                </a:lnTo>
                <a:lnTo>
                  <a:pt x="0" y="9060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483350">
            <a:off x="16864815" y="9271523"/>
            <a:ext cx="981531" cy="1430282"/>
          </a:xfrm>
          <a:custGeom>
            <a:avLst/>
            <a:gdLst/>
            <a:ahLst/>
            <a:cxnLst/>
            <a:rect r="r" b="b" t="t" l="l"/>
            <a:pathLst>
              <a:path h="1430282" w="981531">
                <a:moveTo>
                  <a:pt x="0" y="0"/>
                </a:moveTo>
                <a:lnTo>
                  <a:pt x="981531" y="0"/>
                </a:lnTo>
                <a:lnTo>
                  <a:pt x="981531" y="1430282"/>
                </a:lnTo>
                <a:lnTo>
                  <a:pt x="0" y="1430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201762">
            <a:off x="16366599" y="8372431"/>
            <a:ext cx="1541228" cy="3829139"/>
          </a:xfrm>
          <a:custGeom>
            <a:avLst/>
            <a:gdLst/>
            <a:ahLst/>
            <a:cxnLst/>
            <a:rect r="r" b="b" t="t" l="l"/>
            <a:pathLst>
              <a:path h="3829139" w="1541228">
                <a:moveTo>
                  <a:pt x="0" y="0"/>
                </a:moveTo>
                <a:lnTo>
                  <a:pt x="1541229" y="0"/>
                </a:lnTo>
                <a:lnTo>
                  <a:pt x="1541229" y="3829138"/>
                </a:lnTo>
                <a:lnTo>
                  <a:pt x="0" y="38291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525287" y="5253519"/>
            <a:ext cx="5085733" cy="1321972"/>
            <a:chOff x="0" y="0"/>
            <a:chExt cx="1339452" cy="34817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39452" cy="348174"/>
            </a:xfrm>
            <a:custGeom>
              <a:avLst/>
              <a:gdLst/>
              <a:ahLst/>
              <a:cxnLst/>
              <a:rect r="r" b="b" t="t" l="l"/>
              <a:pathLst>
                <a:path h="348174" w="1339452">
                  <a:moveTo>
                    <a:pt x="77636" y="0"/>
                  </a:moveTo>
                  <a:lnTo>
                    <a:pt x="1261816" y="0"/>
                  </a:lnTo>
                  <a:cubicBezTo>
                    <a:pt x="1282407" y="0"/>
                    <a:pt x="1302154" y="8180"/>
                    <a:pt x="1316713" y="22739"/>
                  </a:cubicBezTo>
                  <a:cubicBezTo>
                    <a:pt x="1331273" y="37299"/>
                    <a:pt x="1339452" y="57046"/>
                    <a:pt x="1339452" y="77636"/>
                  </a:cubicBezTo>
                  <a:lnTo>
                    <a:pt x="1339452" y="270537"/>
                  </a:lnTo>
                  <a:cubicBezTo>
                    <a:pt x="1339452" y="291128"/>
                    <a:pt x="1331273" y="310875"/>
                    <a:pt x="1316713" y="325435"/>
                  </a:cubicBezTo>
                  <a:cubicBezTo>
                    <a:pt x="1302154" y="339994"/>
                    <a:pt x="1282407" y="348174"/>
                    <a:pt x="1261816" y="348174"/>
                  </a:cubicBezTo>
                  <a:lnTo>
                    <a:pt x="77636" y="348174"/>
                  </a:lnTo>
                  <a:cubicBezTo>
                    <a:pt x="57046" y="348174"/>
                    <a:pt x="37299" y="339994"/>
                    <a:pt x="22739" y="325435"/>
                  </a:cubicBezTo>
                  <a:cubicBezTo>
                    <a:pt x="8180" y="310875"/>
                    <a:pt x="0" y="291128"/>
                    <a:pt x="0" y="270537"/>
                  </a:cubicBezTo>
                  <a:lnTo>
                    <a:pt x="0" y="77636"/>
                  </a:lnTo>
                  <a:cubicBezTo>
                    <a:pt x="0" y="57046"/>
                    <a:pt x="8180" y="37299"/>
                    <a:pt x="22739" y="22739"/>
                  </a:cubicBezTo>
                  <a:cubicBezTo>
                    <a:pt x="37299" y="8180"/>
                    <a:pt x="57046" y="0"/>
                    <a:pt x="77636" y="0"/>
                  </a:cubicBezTo>
                  <a:close/>
                </a:path>
              </a:pathLst>
            </a:custGeom>
            <a:solidFill>
              <a:srgbClr val="E4DEC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1339452" cy="36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525287" y="7272404"/>
            <a:ext cx="5085733" cy="1321972"/>
            <a:chOff x="0" y="0"/>
            <a:chExt cx="1339452" cy="34817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39452" cy="348174"/>
            </a:xfrm>
            <a:custGeom>
              <a:avLst/>
              <a:gdLst/>
              <a:ahLst/>
              <a:cxnLst/>
              <a:rect r="r" b="b" t="t" l="l"/>
              <a:pathLst>
                <a:path h="348174" w="1339452">
                  <a:moveTo>
                    <a:pt x="77636" y="0"/>
                  </a:moveTo>
                  <a:lnTo>
                    <a:pt x="1261816" y="0"/>
                  </a:lnTo>
                  <a:cubicBezTo>
                    <a:pt x="1282407" y="0"/>
                    <a:pt x="1302154" y="8180"/>
                    <a:pt x="1316713" y="22739"/>
                  </a:cubicBezTo>
                  <a:cubicBezTo>
                    <a:pt x="1331273" y="37299"/>
                    <a:pt x="1339452" y="57046"/>
                    <a:pt x="1339452" y="77636"/>
                  </a:cubicBezTo>
                  <a:lnTo>
                    <a:pt x="1339452" y="270537"/>
                  </a:lnTo>
                  <a:cubicBezTo>
                    <a:pt x="1339452" y="291128"/>
                    <a:pt x="1331273" y="310875"/>
                    <a:pt x="1316713" y="325435"/>
                  </a:cubicBezTo>
                  <a:cubicBezTo>
                    <a:pt x="1302154" y="339994"/>
                    <a:pt x="1282407" y="348174"/>
                    <a:pt x="1261816" y="348174"/>
                  </a:cubicBezTo>
                  <a:lnTo>
                    <a:pt x="77636" y="348174"/>
                  </a:lnTo>
                  <a:cubicBezTo>
                    <a:pt x="57046" y="348174"/>
                    <a:pt x="37299" y="339994"/>
                    <a:pt x="22739" y="325435"/>
                  </a:cubicBezTo>
                  <a:cubicBezTo>
                    <a:pt x="8180" y="310875"/>
                    <a:pt x="0" y="291128"/>
                    <a:pt x="0" y="270537"/>
                  </a:cubicBezTo>
                  <a:lnTo>
                    <a:pt x="0" y="77636"/>
                  </a:lnTo>
                  <a:cubicBezTo>
                    <a:pt x="0" y="57046"/>
                    <a:pt x="8180" y="37299"/>
                    <a:pt x="22739" y="22739"/>
                  </a:cubicBezTo>
                  <a:cubicBezTo>
                    <a:pt x="37299" y="8180"/>
                    <a:pt x="57046" y="0"/>
                    <a:pt x="77636" y="0"/>
                  </a:cubicBezTo>
                  <a:close/>
                </a:path>
              </a:pathLst>
            </a:custGeom>
            <a:solidFill>
              <a:srgbClr val="E4DEC7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1339452" cy="3672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525287" y="3234635"/>
            <a:ext cx="5085733" cy="1027869"/>
            <a:chOff x="0" y="0"/>
            <a:chExt cx="1339452" cy="27071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339452" cy="270714"/>
            </a:xfrm>
            <a:custGeom>
              <a:avLst/>
              <a:gdLst/>
              <a:ahLst/>
              <a:cxnLst/>
              <a:rect r="r" b="b" t="t" l="l"/>
              <a:pathLst>
                <a:path h="270714" w="1339452">
                  <a:moveTo>
                    <a:pt x="77636" y="0"/>
                  </a:moveTo>
                  <a:lnTo>
                    <a:pt x="1261816" y="0"/>
                  </a:lnTo>
                  <a:cubicBezTo>
                    <a:pt x="1282407" y="0"/>
                    <a:pt x="1302154" y="8180"/>
                    <a:pt x="1316713" y="22739"/>
                  </a:cubicBezTo>
                  <a:cubicBezTo>
                    <a:pt x="1331273" y="37299"/>
                    <a:pt x="1339452" y="57046"/>
                    <a:pt x="1339452" y="77636"/>
                  </a:cubicBezTo>
                  <a:lnTo>
                    <a:pt x="1339452" y="193078"/>
                  </a:lnTo>
                  <a:cubicBezTo>
                    <a:pt x="1339452" y="213668"/>
                    <a:pt x="1331273" y="233416"/>
                    <a:pt x="1316713" y="247975"/>
                  </a:cubicBezTo>
                  <a:cubicBezTo>
                    <a:pt x="1302154" y="262535"/>
                    <a:pt x="1282407" y="270714"/>
                    <a:pt x="1261816" y="270714"/>
                  </a:cubicBezTo>
                  <a:lnTo>
                    <a:pt x="77636" y="270714"/>
                  </a:lnTo>
                  <a:cubicBezTo>
                    <a:pt x="57046" y="270714"/>
                    <a:pt x="37299" y="262535"/>
                    <a:pt x="22739" y="247975"/>
                  </a:cubicBezTo>
                  <a:cubicBezTo>
                    <a:pt x="8180" y="233416"/>
                    <a:pt x="0" y="213668"/>
                    <a:pt x="0" y="193078"/>
                  </a:cubicBezTo>
                  <a:lnTo>
                    <a:pt x="0" y="77636"/>
                  </a:lnTo>
                  <a:cubicBezTo>
                    <a:pt x="0" y="57046"/>
                    <a:pt x="8180" y="37299"/>
                    <a:pt x="22739" y="22739"/>
                  </a:cubicBezTo>
                  <a:cubicBezTo>
                    <a:pt x="37299" y="8180"/>
                    <a:pt x="57046" y="0"/>
                    <a:pt x="77636" y="0"/>
                  </a:cubicBezTo>
                  <a:close/>
                </a:path>
              </a:pathLst>
            </a:custGeom>
            <a:solidFill>
              <a:srgbClr val="E4DEC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1339452" cy="289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53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868857" y="3464407"/>
            <a:ext cx="5702716" cy="587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4000" spc="160">
                <a:solidFill>
                  <a:srgbClr val="F8F8F5"/>
                </a:solidFill>
                <a:latin typeface="Cloud Condensed Bold"/>
              </a:rPr>
              <a:t>01 -sign Shifts: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868857" y="5483291"/>
            <a:ext cx="5702716" cy="109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4000" spc="160">
                <a:solidFill>
                  <a:srgbClr val="F8F8F5"/>
                </a:solidFill>
                <a:latin typeface="Cloud Condensed Bold"/>
              </a:rPr>
              <a:t>02 - Symbolic Core Enhancements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868857" y="7502176"/>
            <a:ext cx="5702716" cy="109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0"/>
              </a:lnSpc>
            </a:pPr>
            <a:r>
              <a:rPr lang="en-US" sz="4000" spc="160">
                <a:solidFill>
                  <a:srgbClr val="F8F8F5"/>
                </a:solidFill>
                <a:latin typeface="Cloud Condensed Bold"/>
              </a:rPr>
              <a:t>03 - Interface Enhancements: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239670" y="3274090"/>
            <a:ext cx="6713943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6" indent="-334643" lvl="1">
              <a:lnSpc>
                <a:spcPts val="3719"/>
              </a:lnSpc>
              <a:buFont typeface="Arial"/>
              <a:buChar char="•"/>
            </a:pPr>
            <a:r>
              <a:rPr lang="en-US" sz="3099">
                <a:solidFill>
                  <a:srgbClr val="677EA4"/>
                </a:solidFill>
                <a:latin typeface="Cloud Condensed"/>
              </a:rPr>
              <a:t> Focus on optimization and enhanced toolkit design.</a:t>
            </a:r>
          </a:p>
          <a:p>
            <a:pPr algn="l">
              <a:lnSpc>
                <a:spcPts val="3719"/>
              </a:lnSpc>
            </a:pPr>
          </a:p>
        </p:txBody>
      </p:sp>
      <p:sp>
        <p:nvSpPr>
          <p:cNvPr name="TextBox 27" id="27"/>
          <p:cNvSpPr txBox="true"/>
          <p:nvPr/>
        </p:nvSpPr>
        <p:spPr>
          <a:xfrm rot="0">
            <a:off x="8571573" y="5215419"/>
            <a:ext cx="6713943" cy="143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6" indent="-334643" lvl="1">
              <a:lnSpc>
                <a:spcPts val="3719"/>
              </a:lnSpc>
              <a:buFont typeface="Arial"/>
              <a:buChar char="•"/>
            </a:pPr>
            <a:r>
              <a:rPr lang="en-US" sz="3099">
                <a:solidFill>
                  <a:srgbClr val="677EA4"/>
                </a:solidFill>
                <a:latin typeface="Cloud Condensed"/>
              </a:rPr>
              <a:t>: Improvements in AD and symbolic capabilities.</a:t>
            </a:r>
          </a:p>
          <a:p>
            <a:pPr algn="l">
              <a:lnSpc>
                <a:spcPts val="371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8571573" y="7502591"/>
            <a:ext cx="671394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6" indent="-334643" lvl="1">
              <a:lnSpc>
                <a:spcPts val="3719"/>
              </a:lnSpc>
              <a:buFont typeface="Arial"/>
              <a:buChar char="•"/>
            </a:pPr>
            <a:r>
              <a:rPr lang="en-US" sz="3099">
                <a:solidFill>
                  <a:srgbClr val="677EA4"/>
                </a:solidFill>
                <a:latin typeface="Cloud Condensed"/>
              </a:rPr>
              <a:t> Better usability and integration.</a:t>
            </a:r>
          </a:p>
          <a:p>
            <a:pPr algn="l">
              <a:lnSpc>
                <a:spcPts val="3719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2127989" y="1394491"/>
            <a:ext cx="14482719" cy="1917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5500" spc="220">
                <a:solidFill>
                  <a:srgbClr val="677EA4"/>
                </a:solidFill>
                <a:latin typeface="TAN Meringue"/>
              </a:rPr>
              <a:t>Recent Improvements in CasADi</a:t>
            </a:r>
          </a:p>
          <a:p>
            <a:pPr algn="ctr">
              <a:lnSpc>
                <a:spcPts val="770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77EA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274726" cy="2234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123380">
            <a:off x="14900829" y="5447419"/>
            <a:ext cx="4260163" cy="6491677"/>
          </a:xfrm>
          <a:custGeom>
            <a:avLst/>
            <a:gdLst/>
            <a:ahLst/>
            <a:cxnLst/>
            <a:rect r="r" b="b" t="t" l="l"/>
            <a:pathLst>
              <a:path h="6491677" w="4260163">
                <a:moveTo>
                  <a:pt x="4260162" y="0"/>
                </a:moveTo>
                <a:lnTo>
                  <a:pt x="0" y="0"/>
                </a:lnTo>
                <a:lnTo>
                  <a:pt x="0" y="6491677"/>
                </a:lnTo>
                <a:lnTo>
                  <a:pt x="4260162" y="6491677"/>
                </a:lnTo>
                <a:lnTo>
                  <a:pt x="426016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294344">
            <a:off x="15058286" y="7262264"/>
            <a:ext cx="2236380" cy="5590951"/>
          </a:xfrm>
          <a:custGeom>
            <a:avLst/>
            <a:gdLst/>
            <a:ahLst/>
            <a:cxnLst/>
            <a:rect r="r" b="b" t="t" l="l"/>
            <a:pathLst>
              <a:path h="5590951" w="2236380">
                <a:moveTo>
                  <a:pt x="0" y="0"/>
                </a:moveTo>
                <a:lnTo>
                  <a:pt x="2236380" y="0"/>
                </a:lnTo>
                <a:lnTo>
                  <a:pt x="2236380" y="5590951"/>
                </a:lnTo>
                <a:lnTo>
                  <a:pt x="0" y="5590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853187">
            <a:off x="1936021" y="3559256"/>
            <a:ext cx="383936" cy="906043"/>
          </a:xfrm>
          <a:custGeom>
            <a:avLst/>
            <a:gdLst/>
            <a:ahLst/>
            <a:cxnLst/>
            <a:rect r="r" b="b" t="t" l="l"/>
            <a:pathLst>
              <a:path h="906043" w="383936">
                <a:moveTo>
                  <a:pt x="0" y="0"/>
                </a:moveTo>
                <a:lnTo>
                  <a:pt x="383936" y="0"/>
                </a:lnTo>
                <a:lnTo>
                  <a:pt x="383936" y="906043"/>
                </a:lnTo>
                <a:lnTo>
                  <a:pt x="0" y="9060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141099">
            <a:off x="16227382" y="7564634"/>
            <a:ext cx="1268138" cy="4354122"/>
          </a:xfrm>
          <a:custGeom>
            <a:avLst/>
            <a:gdLst/>
            <a:ahLst/>
            <a:cxnLst/>
            <a:rect r="r" b="b" t="t" l="l"/>
            <a:pathLst>
              <a:path h="4354122" w="1268138">
                <a:moveTo>
                  <a:pt x="0" y="0"/>
                </a:moveTo>
                <a:lnTo>
                  <a:pt x="1268138" y="0"/>
                </a:lnTo>
                <a:lnTo>
                  <a:pt x="1268138" y="4354122"/>
                </a:lnTo>
                <a:lnTo>
                  <a:pt x="0" y="43541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30227" y="8313410"/>
            <a:ext cx="964079" cy="2433006"/>
          </a:xfrm>
          <a:custGeom>
            <a:avLst/>
            <a:gdLst/>
            <a:ahLst/>
            <a:cxnLst/>
            <a:rect r="r" b="b" t="t" l="l"/>
            <a:pathLst>
              <a:path h="2433006" w="964079">
                <a:moveTo>
                  <a:pt x="0" y="0"/>
                </a:moveTo>
                <a:lnTo>
                  <a:pt x="964079" y="0"/>
                </a:lnTo>
                <a:lnTo>
                  <a:pt x="964079" y="2433007"/>
                </a:lnTo>
                <a:lnTo>
                  <a:pt x="0" y="24330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954738">
            <a:off x="-36762" y="8612782"/>
            <a:ext cx="1541228" cy="3829139"/>
          </a:xfrm>
          <a:custGeom>
            <a:avLst/>
            <a:gdLst/>
            <a:ahLst/>
            <a:cxnLst/>
            <a:rect r="r" b="b" t="t" l="l"/>
            <a:pathLst>
              <a:path h="3829139" w="1541228">
                <a:moveTo>
                  <a:pt x="0" y="0"/>
                </a:moveTo>
                <a:lnTo>
                  <a:pt x="1541228" y="0"/>
                </a:lnTo>
                <a:lnTo>
                  <a:pt x="1541228" y="3829139"/>
                </a:lnTo>
                <a:lnTo>
                  <a:pt x="0" y="38291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9527996">
            <a:off x="16747399" y="-663098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9" y="0"/>
                </a:lnTo>
                <a:lnTo>
                  <a:pt x="1548269" y="2256129"/>
                </a:lnTo>
                <a:lnTo>
                  <a:pt x="0" y="225612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-6732337">
            <a:off x="15749704" y="1149887"/>
            <a:ext cx="384789" cy="699616"/>
          </a:xfrm>
          <a:custGeom>
            <a:avLst/>
            <a:gdLst/>
            <a:ahLst/>
            <a:cxnLst/>
            <a:rect r="r" b="b" t="t" l="l"/>
            <a:pathLst>
              <a:path h="699616" w="384789">
                <a:moveTo>
                  <a:pt x="384789" y="0"/>
                </a:moveTo>
                <a:lnTo>
                  <a:pt x="0" y="0"/>
                </a:lnTo>
                <a:lnTo>
                  <a:pt x="0" y="699616"/>
                </a:lnTo>
                <a:lnTo>
                  <a:pt x="384789" y="699616"/>
                </a:lnTo>
                <a:lnTo>
                  <a:pt x="384789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false" rot="2158146">
            <a:off x="16266961" y="2628013"/>
            <a:ext cx="249784" cy="589462"/>
          </a:xfrm>
          <a:custGeom>
            <a:avLst/>
            <a:gdLst/>
            <a:ahLst/>
            <a:cxnLst/>
            <a:rect r="r" b="b" t="t" l="l"/>
            <a:pathLst>
              <a:path h="589462" w="249784">
                <a:moveTo>
                  <a:pt x="249785" y="0"/>
                </a:moveTo>
                <a:lnTo>
                  <a:pt x="0" y="0"/>
                </a:lnTo>
                <a:lnTo>
                  <a:pt x="0" y="589462"/>
                </a:lnTo>
                <a:lnTo>
                  <a:pt x="249785" y="589462"/>
                </a:lnTo>
                <a:lnTo>
                  <a:pt x="24978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210617" y="768616"/>
            <a:ext cx="13525949" cy="2154128"/>
          </a:xfrm>
          <a:custGeom>
            <a:avLst/>
            <a:gdLst/>
            <a:ahLst/>
            <a:cxnLst/>
            <a:rect r="r" b="b" t="t" l="l"/>
            <a:pathLst>
              <a:path h="2154128" w="13525949">
                <a:moveTo>
                  <a:pt x="0" y="0"/>
                </a:moveTo>
                <a:lnTo>
                  <a:pt x="13525949" y="0"/>
                </a:lnTo>
                <a:lnTo>
                  <a:pt x="13525949" y="2154128"/>
                </a:lnTo>
                <a:lnTo>
                  <a:pt x="0" y="21541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8894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999848" y="1088221"/>
            <a:ext cx="13942251" cy="1492763"/>
            <a:chOff x="0" y="0"/>
            <a:chExt cx="3795734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795734" cy="406400"/>
            </a:xfrm>
            <a:custGeom>
              <a:avLst/>
              <a:gdLst/>
              <a:ahLst/>
              <a:cxnLst/>
              <a:rect r="r" b="b" t="t" l="l"/>
              <a:pathLst>
                <a:path h="406400" w="3795734">
                  <a:moveTo>
                    <a:pt x="3592534" y="0"/>
                  </a:moveTo>
                  <a:cubicBezTo>
                    <a:pt x="3704758" y="0"/>
                    <a:pt x="3795734" y="90976"/>
                    <a:pt x="3795734" y="203200"/>
                  </a:cubicBezTo>
                  <a:cubicBezTo>
                    <a:pt x="3795734" y="315424"/>
                    <a:pt x="3704758" y="406400"/>
                    <a:pt x="359253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8F8F5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3795734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85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525287" y="3124906"/>
            <a:ext cx="9617150" cy="1082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4"/>
              </a:lnSpc>
            </a:pPr>
            <a:r>
              <a:rPr lang="en-US" sz="4499" spc="179">
                <a:solidFill>
                  <a:srgbClr val="677EA4"/>
                </a:solidFill>
                <a:latin typeface="Cloud Condensed Bold"/>
              </a:rPr>
              <a:t>Integration Benefits: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7962042">
            <a:off x="-1615455" y="-2988454"/>
            <a:ext cx="2770457" cy="6883122"/>
          </a:xfrm>
          <a:custGeom>
            <a:avLst/>
            <a:gdLst/>
            <a:ahLst/>
            <a:cxnLst/>
            <a:rect r="r" b="b" t="t" l="l"/>
            <a:pathLst>
              <a:path h="6883122" w="2770457">
                <a:moveTo>
                  <a:pt x="0" y="0"/>
                </a:moveTo>
                <a:lnTo>
                  <a:pt x="2770457" y="0"/>
                </a:lnTo>
                <a:lnTo>
                  <a:pt x="2770457" y="6883122"/>
                </a:lnTo>
                <a:lnTo>
                  <a:pt x="0" y="68831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9173085">
            <a:off x="547951" y="-674957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8" y="0"/>
                </a:lnTo>
                <a:lnTo>
                  <a:pt x="1548268" y="2256128"/>
                </a:lnTo>
                <a:lnTo>
                  <a:pt x="0" y="22561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9529906">
            <a:off x="1852022" y="-1133107"/>
            <a:ext cx="1270293" cy="3172429"/>
          </a:xfrm>
          <a:custGeom>
            <a:avLst/>
            <a:gdLst/>
            <a:ahLst/>
            <a:cxnLst/>
            <a:rect r="r" b="b" t="t" l="l"/>
            <a:pathLst>
              <a:path h="3172429" w="1270293">
                <a:moveTo>
                  <a:pt x="1270294" y="0"/>
                </a:moveTo>
                <a:lnTo>
                  <a:pt x="0" y="0"/>
                </a:lnTo>
                <a:lnTo>
                  <a:pt x="0" y="3172428"/>
                </a:lnTo>
                <a:lnTo>
                  <a:pt x="1270294" y="3172428"/>
                </a:lnTo>
                <a:lnTo>
                  <a:pt x="1270294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079561" y="3902148"/>
            <a:ext cx="11733303" cy="5211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5"/>
              </a:lnSpc>
            </a:pPr>
            <a:r>
              <a:rPr lang="en-US" sz="3500">
                <a:solidFill>
                  <a:srgbClr val="677EA4"/>
                </a:solidFill>
                <a:latin typeface="Cloud Condensed"/>
              </a:rPr>
              <a:t>         Discuss the enhanced capabilities when combining traditional CasADi optimization with L4CasADi's machine learning integration.</a:t>
            </a:r>
          </a:p>
          <a:p>
            <a:pPr algn="l">
              <a:lnSpc>
                <a:spcPts val="6965"/>
              </a:lnSpc>
            </a:pPr>
            <a:r>
              <a:rPr lang="en-US" sz="3500">
                <a:solidFill>
                  <a:srgbClr val="677EA4"/>
                </a:solidFill>
                <a:latin typeface="Cloud Condensed"/>
              </a:rPr>
              <a:t> </a:t>
            </a:r>
          </a:p>
          <a:p>
            <a:pPr algn="l">
              <a:lnSpc>
                <a:spcPts val="6965"/>
              </a:lnSpc>
            </a:pPr>
            <a:r>
              <a:rPr lang="en-US" sz="3500">
                <a:solidFill>
                  <a:srgbClr val="677EA4"/>
                </a:solidFill>
                <a:latin typeface="Cloud Condensed"/>
              </a:rPr>
              <a:t>        </a:t>
            </a:r>
            <a:r>
              <a:rPr lang="en-US" sz="3500">
                <a:solidFill>
                  <a:srgbClr val="677EA4"/>
                </a:solidFill>
                <a:latin typeface="Cloud Condensed"/>
              </a:rPr>
              <a:t>Highlight potential applications across various fields like robotics, aerospace, and environmental sciences.</a:t>
            </a:r>
          </a:p>
          <a:p>
            <a:pPr algn="l">
              <a:lnSpc>
                <a:spcPts val="6965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3652253" y="5547659"/>
            <a:ext cx="9617150" cy="1059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43"/>
              </a:lnSpc>
            </a:pPr>
            <a:r>
              <a:rPr lang="en-US" sz="4443" spc="177">
                <a:solidFill>
                  <a:srgbClr val="677EA4"/>
                </a:solidFill>
                <a:latin typeface="Cloud Condensed Bold"/>
              </a:rPr>
              <a:t>Application Potential: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004753" y="1711393"/>
            <a:ext cx="18170178" cy="1344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3"/>
              </a:lnSpc>
            </a:pPr>
            <a:r>
              <a:rPr lang="en-US" sz="4862" spc="194">
                <a:solidFill>
                  <a:srgbClr val="677EA4"/>
                </a:solidFill>
                <a:latin typeface="TAN Meringue"/>
              </a:rPr>
              <a:t>Combining CasADi with L4CasADi</a:t>
            </a:r>
          </a:p>
          <a:p>
            <a:pPr algn="l">
              <a:lnSpc>
                <a:spcPts val="5203"/>
              </a:lnSpc>
            </a:pP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347896" y="3366846"/>
            <a:ext cx="651951" cy="645432"/>
          </a:xfrm>
          <a:custGeom>
            <a:avLst/>
            <a:gdLst/>
            <a:ahLst/>
            <a:cxnLst/>
            <a:rect r="r" b="b" t="t" l="l"/>
            <a:pathLst>
              <a:path h="645432" w="651951">
                <a:moveTo>
                  <a:pt x="0" y="0"/>
                </a:moveTo>
                <a:lnTo>
                  <a:pt x="651952" y="0"/>
                </a:lnTo>
                <a:lnTo>
                  <a:pt x="651952" y="645432"/>
                </a:lnTo>
                <a:lnTo>
                  <a:pt x="0" y="6454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-1853187">
            <a:off x="3015735" y="5819455"/>
            <a:ext cx="383936" cy="906043"/>
          </a:xfrm>
          <a:custGeom>
            <a:avLst/>
            <a:gdLst/>
            <a:ahLst/>
            <a:cxnLst/>
            <a:rect r="r" b="b" t="t" l="l"/>
            <a:pathLst>
              <a:path h="906043" w="383936">
                <a:moveTo>
                  <a:pt x="0" y="0"/>
                </a:moveTo>
                <a:lnTo>
                  <a:pt x="383936" y="0"/>
                </a:lnTo>
                <a:lnTo>
                  <a:pt x="383936" y="906043"/>
                </a:lnTo>
                <a:lnTo>
                  <a:pt x="0" y="9060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427610" y="5627045"/>
            <a:ext cx="651951" cy="645432"/>
          </a:xfrm>
          <a:custGeom>
            <a:avLst/>
            <a:gdLst/>
            <a:ahLst/>
            <a:cxnLst/>
            <a:rect r="r" b="b" t="t" l="l"/>
            <a:pathLst>
              <a:path h="645432" w="651951">
                <a:moveTo>
                  <a:pt x="0" y="0"/>
                </a:moveTo>
                <a:lnTo>
                  <a:pt x="651951" y="0"/>
                </a:lnTo>
                <a:lnTo>
                  <a:pt x="651951" y="645432"/>
                </a:lnTo>
                <a:lnTo>
                  <a:pt x="0" y="64543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77EA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274726" cy="2234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7962042">
            <a:off x="-1615455" y="-2988454"/>
            <a:ext cx="2770457" cy="6883122"/>
          </a:xfrm>
          <a:custGeom>
            <a:avLst/>
            <a:gdLst/>
            <a:ahLst/>
            <a:cxnLst/>
            <a:rect r="r" b="b" t="t" l="l"/>
            <a:pathLst>
              <a:path h="6883122" w="2770457">
                <a:moveTo>
                  <a:pt x="0" y="0"/>
                </a:moveTo>
                <a:lnTo>
                  <a:pt x="2770457" y="0"/>
                </a:lnTo>
                <a:lnTo>
                  <a:pt x="2770457" y="6883122"/>
                </a:lnTo>
                <a:lnTo>
                  <a:pt x="0" y="68831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9173085">
            <a:off x="547951" y="-674957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8" y="0"/>
                </a:lnTo>
                <a:lnTo>
                  <a:pt x="1548268" y="2256128"/>
                </a:lnTo>
                <a:lnTo>
                  <a:pt x="0" y="2256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9529906">
            <a:off x="1852022" y="-1133107"/>
            <a:ext cx="1270293" cy="3172429"/>
          </a:xfrm>
          <a:custGeom>
            <a:avLst/>
            <a:gdLst/>
            <a:ahLst/>
            <a:cxnLst/>
            <a:rect r="r" b="b" t="t" l="l"/>
            <a:pathLst>
              <a:path h="3172429" w="1270293">
                <a:moveTo>
                  <a:pt x="1270294" y="0"/>
                </a:moveTo>
                <a:lnTo>
                  <a:pt x="0" y="0"/>
                </a:lnTo>
                <a:lnTo>
                  <a:pt x="0" y="3172428"/>
                </a:lnTo>
                <a:lnTo>
                  <a:pt x="1270294" y="3172428"/>
                </a:lnTo>
                <a:lnTo>
                  <a:pt x="1270294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5490619">
            <a:off x="312608" y="3021072"/>
            <a:ext cx="554273" cy="1007769"/>
          </a:xfrm>
          <a:custGeom>
            <a:avLst/>
            <a:gdLst/>
            <a:ahLst/>
            <a:cxnLst/>
            <a:rect r="r" b="b" t="t" l="l"/>
            <a:pathLst>
              <a:path h="1007769" w="554273">
                <a:moveTo>
                  <a:pt x="0" y="0"/>
                </a:moveTo>
                <a:lnTo>
                  <a:pt x="554274" y="0"/>
                </a:lnTo>
                <a:lnTo>
                  <a:pt x="554274" y="1007769"/>
                </a:lnTo>
                <a:lnTo>
                  <a:pt x="0" y="10077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853187">
            <a:off x="1936021" y="3559256"/>
            <a:ext cx="383936" cy="906043"/>
          </a:xfrm>
          <a:custGeom>
            <a:avLst/>
            <a:gdLst/>
            <a:ahLst/>
            <a:cxnLst/>
            <a:rect r="r" b="b" t="t" l="l"/>
            <a:pathLst>
              <a:path h="906043" w="383936">
                <a:moveTo>
                  <a:pt x="0" y="0"/>
                </a:moveTo>
                <a:lnTo>
                  <a:pt x="383936" y="0"/>
                </a:lnTo>
                <a:lnTo>
                  <a:pt x="383936" y="906043"/>
                </a:lnTo>
                <a:lnTo>
                  <a:pt x="0" y="9060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141099">
            <a:off x="16227382" y="7564634"/>
            <a:ext cx="1268138" cy="4354122"/>
          </a:xfrm>
          <a:custGeom>
            <a:avLst/>
            <a:gdLst/>
            <a:ahLst/>
            <a:cxnLst/>
            <a:rect r="r" b="b" t="t" l="l"/>
            <a:pathLst>
              <a:path h="4354122" w="1268138">
                <a:moveTo>
                  <a:pt x="0" y="0"/>
                </a:moveTo>
                <a:lnTo>
                  <a:pt x="1268138" y="0"/>
                </a:lnTo>
                <a:lnTo>
                  <a:pt x="1268138" y="4354122"/>
                </a:lnTo>
                <a:lnTo>
                  <a:pt x="0" y="43541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30227" y="8313410"/>
            <a:ext cx="964079" cy="2433006"/>
          </a:xfrm>
          <a:custGeom>
            <a:avLst/>
            <a:gdLst/>
            <a:ahLst/>
            <a:cxnLst/>
            <a:rect r="r" b="b" t="t" l="l"/>
            <a:pathLst>
              <a:path h="2433006" w="964079">
                <a:moveTo>
                  <a:pt x="0" y="0"/>
                </a:moveTo>
                <a:lnTo>
                  <a:pt x="964079" y="0"/>
                </a:lnTo>
                <a:lnTo>
                  <a:pt x="964079" y="2433007"/>
                </a:lnTo>
                <a:lnTo>
                  <a:pt x="0" y="24330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954738">
            <a:off x="-36762" y="8612782"/>
            <a:ext cx="1541228" cy="3829139"/>
          </a:xfrm>
          <a:custGeom>
            <a:avLst/>
            <a:gdLst/>
            <a:ahLst/>
            <a:cxnLst/>
            <a:rect r="r" b="b" t="t" l="l"/>
            <a:pathLst>
              <a:path h="3829139" w="1541228">
                <a:moveTo>
                  <a:pt x="0" y="0"/>
                </a:moveTo>
                <a:lnTo>
                  <a:pt x="1541228" y="0"/>
                </a:lnTo>
                <a:lnTo>
                  <a:pt x="1541228" y="3829139"/>
                </a:lnTo>
                <a:lnTo>
                  <a:pt x="0" y="38291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9527996">
            <a:off x="16747399" y="-663098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9" y="0"/>
                </a:lnTo>
                <a:lnTo>
                  <a:pt x="1548269" y="2256129"/>
                </a:lnTo>
                <a:lnTo>
                  <a:pt x="0" y="22561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-6732337">
            <a:off x="15749704" y="1149887"/>
            <a:ext cx="384789" cy="699616"/>
          </a:xfrm>
          <a:custGeom>
            <a:avLst/>
            <a:gdLst/>
            <a:ahLst/>
            <a:cxnLst/>
            <a:rect r="r" b="b" t="t" l="l"/>
            <a:pathLst>
              <a:path h="699616" w="384789">
                <a:moveTo>
                  <a:pt x="384789" y="0"/>
                </a:moveTo>
                <a:lnTo>
                  <a:pt x="0" y="0"/>
                </a:lnTo>
                <a:lnTo>
                  <a:pt x="0" y="699616"/>
                </a:lnTo>
                <a:lnTo>
                  <a:pt x="384789" y="699616"/>
                </a:lnTo>
                <a:lnTo>
                  <a:pt x="384789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2158146">
            <a:off x="16266961" y="2628013"/>
            <a:ext cx="249784" cy="589462"/>
          </a:xfrm>
          <a:custGeom>
            <a:avLst/>
            <a:gdLst/>
            <a:ahLst/>
            <a:cxnLst/>
            <a:rect r="r" b="b" t="t" l="l"/>
            <a:pathLst>
              <a:path h="589462" w="249784">
                <a:moveTo>
                  <a:pt x="249785" y="0"/>
                </a:moveTo>
                <a:lnTo>
                  <a:pt x="0" y="0"/>
                </a:lnTo>
                <a:lnTo>
                  <a:pt x="0" y="589462"/>
                </a:lnTo>
                <a:lnTo>
                  <a:pt x="249785" y="589462"/>
                </a:lnTo>
                <a:lnTo>
                  <a:pt x="249785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999848" y="4022476"/>
            <a:ext cx="6930979" cy="3513168"/>
            <a:chOff x="0" y="0"/>
            <a:chExt cx="2342209" cy="118721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342209" cy="1187217"/>
            </a:xfrm>
            <a:custGeom>
              <a:avLst/>
              <a:gdLst/>
              <a:ahLst/>
              <a:cxnLst/>
              <a:rect r="r" b="b" t="t" l="l"/>
              <a:pathLst>
                <a:path h="1187217" w="2342209">
                  <a:moveTo>
                    <a:pt x="56967" y="0"/>
                  </a:moveTo>
                  <a:lnTo>
                    <a:pt x="2285242" y="0"/>
                  </a:lnTo>
                  <a:cubicBezTo>
                    <a:pt x="2300350" y="0"/>
                    <a:pt x="2314840" y="6002"/>
                    <a:pt x="2325524" y="16685"/>
                  </a:cubicBezTo>
                  <a:cubicBezTo>
                    <a:pt x="2336207" y="27369"/>
                    <a:pt x="2342209" y="41859"/>
                    <a:pt x="2342209" y="56967"/>
                  </a:cubicBezTo>
                  <a:lnTo>
                    <a:pt x="2342209" y="1130250"/>
                  </a:lnTo>
                  <a:cubicBezTo>
                    <a:pt x="2342209" y="1145358"/>
                    <a:pt x="2336207" y="1159848"/>
                    <a:pt x="2325524" y="1170531"/>
                  </a:cubicBezTo>
                  <a:cubicBezTo>
                    <a:pt x="2314840" y="1181215"/>
                    <a:pt x="2300350" y="1187217"/>
                    <a:pt x="2285242" y="1187217"/>
                  </a:cubicBezTo>
                  <a:lnTo>
                    <a:pt x="56967" y="1187217"/>
                  </a:lnTo>
                  <a:cubicBezTo>
                    <a:pt x="41859" y="1187217"/>
                    <a:pt x="27369" y="1181215"/>
                    <a:pt x="16685" y="1170531"/>
                  </a:cubicBezTo>
                  <a:cubicBezTo>
                    <a:pt x="6002" y="1159848"/>
                    <a:pt x="0" y="1145358"/>
                    <a:pt x="0" y="1130250"/>
                  </a:cubicBezTo>
                  <a:lnTo>
                    <a:pt x="0" y="56967"/>
                  </a:lnTo>
                  <a:cubicBezTo>
                    <a:pt x="0" y="41859"/>
                    <a:pt x="6002" y="27369"/>
                    <a:pt x="16685" y="16685"/>
                  </a:cubicBezTo>
                  <a:cubicBezTo>
                    <a:pt x="27369" y="6002"/>
                    <a:pt x="41859" y="0"/>
                    <a:pt x="5696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2342209" cy="12538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956786" y="5292688"/>
            <a:ext cx="651951" cy="645432"/>
          </a:xfrm>
          <a:custGeom>
            <a:avLst/>
            <a:gdLst/>
            <a:ahLst/>
            <a:cxnLst/>
            <a:rect r="r" b="b" t="t" l="l"/>
            <a:pathLst>
              <a:path h="645432" w="651951">
                <a:moveTo>
                  <a:pt x="0" y="0"/>
                </a:moveTo>
                <a:lnTo>
                  <a:pt x="651952" y="0"/>
                </a:lnTo>
                <a:lnTo>
                  <a:pt x="651952" y="645432"/>
                </a:lnTo>
                <a:lnTo>
                  <a:pt x="0" y="6454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620419" y="4379218"/>
            <a:ext cx="8140067" cy="139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7"/>
              </a:lnSpc>
            </a:pPr>
            <a:r>
              <a:rPr lang="en-US" sz="5545" spc="221">
                <a:solidFill>
                  <a:srgbClr val="677EA4"/>
                </a:solidFill>
                <a:latin typeface="Cloud Condensed Bold"/>
              </a:rPr>
              <a:t>Fish Navigation Optimization: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8930827" y="5373077"/>
            <a:ext cx="8100083" cy="3101790"/>
            <a:chOff x="0" y="0"/>
            <a:chExt cx="2737288" cy="104819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737288" cy="1048198"/>
            </a:xfrm>
            <a:custGeom>
              <a:avLst/>
              <a:gdLst/>
              <a:ahLst/>
              <a:cxnLst/>
              <a:rect r="r" b="b" t="t" l="l"/>
              <a:pathLst>
                <a:path h="1048198" w="2737288">
                  <a:moveTo>
                    <a:pt x="48745" y="0"/>
                  </a:moveTo>
                  <a:lnTo>
                    <a:pt x="2688543" y="0"/>
                  </a:lnTo>
                  <a:cubicBezTo>
                    <a:pt x="2715464" y="0"/>
                    <a:pt x="2737288" y="21824"/>
                    <a:pt x="2737288" y="48745"/>
                  </a:cubicBezTo>
                  <a:lnTo>
                    <a:pt x="2737288" y="999453"/>
                  </a:lnTo>
                  <a:cubicBezTo>
                    <a:pt x="2737288" y="1012381"/>
                    <a:pt x="2732153" y="1024780"/>
                    <a:pt x="2723011" y="1033921"/>
                  </a:cubicBezTo>
                  <a:cubicBezTo>
                    <a:pt x="2713870" y="1043063"/>
                    <a:pt x="2701471" y="1048198"/>
                    <a:pt x="2688543" y="1048198"/>
                  </a:cubicBezTo>
                  <a:lnTo>
                    <a:pt x="48745" y="1048198"/>
                  </a:lnTo>
                  <a:cubicBezTo>
                    <a:pt x="21824" y="1048198"/>
                    <a:pt x="0" y="1026374"/>
                    <a:pt x="0" y="999453"/>
                  </a:cubicBezTo>
                  <a:lnTo>
                    <a:pt x="0" y="48745"/>
                  </a:lnTo>
                  <a:cubicBezTo>
                    <a:pt x="0" y="35817"/>
                    <a:pt x="5136" y="23419"/>
                    <a:pt x="14277" y="14277"/>
                  </a:cubicBezTo>
                  <a:cubicBezTo>
                    <a:pt x="23419" y="5136"/>
                    <a:pt x="35817" y="0"/>
                    <a:pt x="4874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2737288" cy="11148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9418148" y="6971597"/>
            <a:ext cx="6434975" cy="1364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680">
                <a:solidFill>
                  <a:srgbClr val="677EA4"/>
                </a:solidFill>
                <a:latin typeface="Cloud Condensed"/>
              </a:rPr>
              <a:t>:Explain the use of L4CasADi for optimizing trajectories in 3D environments modeled by NeRF.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-3294344">
            <a:off x="15273663" y="7491524"/>
            <a:ext cx="2236380" cy="5590951"/>
          </a:xfrm>
          <a:custGeom>
            <a:avLst/>
            <a:gdLst/>
            <a:ahLst/>
            <a:cxnLst/>
            <a:rect r="r" b="b" t="t" l="l"/>
            <a:pathLst>
              <a:path h="5590951" w="2236380">
                <a:moveTo>
                  <a:pt x="0" y="0"/>
                </a:moveTo>
                <a:lnTo>
                  <a:pt x="2236380" y="0"/>
                </a:lnTo>
                <a:lnTo>
                  <a:pt x="2236380" y="5590952"/>
                </a:lnTo>
                <a:lnTo>
                  <a:pt x="0" y="559095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9418148" y="5627936"/>
            <a:ext cx="7841152" cy="1399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57"/>
              </a:lnSpc>
            </a:pPr>
            <a:r>
              <a:rPr lang="en-US" sz="5545" spc="221">
                <a:solidFill>
                  <a:srgbClr val="677EA4"/>
                </a:solidFill>
                <a:latin typeface="Cloud Condensed Bold"/>
              </a:rPr>
              <a:t>Neural Radiance Field Optimization</a:t>
            </a:r>
          </a:p>
        </p:txBody>
      </p:sp>
      <p:sp>
        <p:nvSpPr>
          <p:cNvPr name="Freeform 28" id="28"/>
          <p:cNvSpPr/>
          <p:nvPr/>
        </p:nvSpPr>
        <p:spPr>
          <a:xfrm flipH="true" flipV="false" rot="-123380">
            <a:off x="15660618" y="6012462"/>
            <a:ext cx="4260163" cy="6491677"/>
          </a:xfrm>
          <a:custGeom>
            <a:avLst/>
            <a:gdLst/>
            <a:ahLst/>
            <a:cxnLst/>
            <a:rect r="r" b="b" t="t" l="l"/>
            <a:pathLst>
              <a:path h="6491677" w="4260163">
                <a:moveTo>
                  <a:pt x="4260163" y="0"/>
                </a:moveTo>
                <a:lnTo>
                  <a:pt x="0" y="0"/>
                </a:lnTo>
                <a:lnTo>
                  <a:pt x="0" y="6491676"/>
                </a:lnTo>
                <a:lnTo>
                  <a:pt x="4260163" y="6491676"/>
                </a:lnTo>
                <a:lnTo>
                  <a:pt x="4260163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153714" y="1709187"/>
            <a:ext cx="12528867" cy="127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30"/>
              </a:lnSpc>
            </a:pPr>
            <a:r>
              <a:rPr lang="en-US" sz="4930" spc="197">
                <a:solidFill>
                  <a:srgbClr val="677EA4"/>
                </a:solidFill>
                <a:latin typeface="TAN Meringue"/>
              </a:rPr>
              <a:t>Detailed Applications</a:t>
            </a:r>
          </a:p>
          <a:p>
            <a:pPr algn="ctr">
              <a:lnSpc>
                <a:spcPts val="4930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2450078" y="6008770"/>
            <a:ext cx="6480749" cy="1364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3"/>
              </a:lnSpc>
            </a:pPr>
            <a:r>
              <a:rPr lang="en-US" sz="3680">
                <a:solidFill>
                  <a:srgbClr val="677EA4"/>
                </a:solidFill>
                <a:latin typeface="Cloud Condensed"/>
              </a:rPr>
              <a:t> </a:t>
            </a:r>
            <a:r>
              <a:rPr lang="en-US" sz="3680">
                <a:solidFill>
                  <a:srgbClr val="677EA4"/>
                </a:solidFill>
                <a:latin typeface="Cloud Condensed"/>
              </a:rPr>
              <a:t>Detail the optimization of fish navigation in turbulent flows using CasADi.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04861"/>
            <a:ext cx="16230600" cy="8936834"/>
            <a:chOff x="0" y="0"/>
            <a:chExt cx="4274726" cy="23537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353734"/>
            </a:xfrm>
            <a:custGeom>
              <a:avLst/>
              <a:gdLst/>
              <a:ahLst/>
              <a:cxnLst/>
              <a:rect r="r" b="b" t="t" l="l"/>
              <a:pathLst>
                <a:path h="2353734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353734"/>
                  </a:lnTo>
                  <a:lnTo>
                    <a:pt x="0" y="23537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77EA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274726" cy="2420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294344">
            <a:off x="15058286" y="7262264"/>
            <a:ext cx="2236380" cy="5590951"/>
          </a:xfrm>
          <a:custGeom>
            <a:avLst/>
            <a:gdLst/>
            <a:ahLst/>
            <a:cxnLst/>
            <a:rect r="r" b="b" t="t" l="l"/>
            <a:pathLst>
              <a:path h="5590951" w="2236380">
                <a:moveTo>
                  <a:pt x="0" y="0"/>
                </a:moveTo>
                <a:lnTo>
                  <a:pt x="2236380" y="0"/>
                </a:lnTo>
                <a:lnTo>
                  <a:pt x="2236380" y="5590951"/>
                </a:lnTo>
                <a:lnTo>
                  <a:pt x="0" y="5590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962042">
            <a:off x="-1615455" y="-2988454"/>
            <a:ext cx="2770457" cy="6883122"/>
          </a:xfrm>
          <a:custGeom>
            <a:avLst/>
            <a:gdLst/>
            <a:ahLst/>
            <a:cxnLst/>
            <a:rect r="r" b="b" t="t" l="l"/>
            <a:pathLst>
              <a:path h="6883122" w="2770457">
                <a:moveTo>
                  <a:pt x="0" y="0"/>
                </a:moveTo>
                <a:lnTo>
                  <a:pt x="2770457" y="0"/>
                </a:lnTo>
                <a:lnTo>
                  <a:pt x="2770457" y="6883122"/>
                </a:lnTo>
                <a:lnTo>
                  <a:pt x="0" y="6883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173085">
            <a:off x="547951" y="-674957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8" y="0"/>
                </a:lnTo>
                <a:lnTo>
                  <a:pt x="1548268" y="2256128"/>
                </a:lnTo>
                <a:lnTo>
                  <a:pt x="0" y="2256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9529906">
            <a:off x="1852022" y="-1133107"/>
            <a:ext cx="1270293" cy="3172429"/>
          </a:xfrm>
          <a:custGeom>
            <a:avLst/>
            <a:gdLst/>
            <a:ahLst/>
            <a:cxnLst/>
            <a:rect r="r" b="b" t="t" l="l"/>
            <a:pathLst>
              <a:path h="3172429" w="1270293">
                <a:moveTo>
                  <a:pt x="1270294" y="0"/>
                </a:moveTo>
                <a:lnTo>
                  <a:pt x="0" y="0"/>
                </a:lnTo>
                <a:lnTo>
                  <a:pt x="0" y="3172428"/>
                </a:lnTo>
                <a:lnTo>
                  <a:pt x="1270294" y="3172428"/>
                </a:lnTo>
                <a:lnTo>
                  <a:pt x="127029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90619">
            <a:off x="312608" y="3021072"/>
            <a:ext cx="554273" cy="1007769"/>
          </a:xfrm>
          <a:custGeom>
            <a:avLst/>
            <a:gdLst/>
            <a:ahLst/>
            <a:cxnLst/>
            <a:rect r="r" b="b" t="t" l="l"/>
            <a:pathLst>
              <a:path h="1007769" w="554273">
                <a:moveTo>
                  <a:pt x="0" y="0"/>
                </a:moveTo>
                <a:lnTo>
                  <a:pt x="554274" y="0"/>
                </a:lnTo>
                <a:lnTo>
                  <a:pt x="554274" y="1007769"/>
                </a:lnTo>
                <a:lnTo>
                  <a:pt x="0" y="1007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853187">
            <a:off x="1936021" y="3559256"/>
            <a:ext cx="383936" cy="906043"/>
          </a:xfrm>
          <a:custGeom>
            <a:avLst/>
            <a:gdLst/>
            <a:ahLst/>
            <a:cxnLst/>
            <a:rect r="r" b="b" t="t" l="l"/>
            <a:pathLst>
              <a:path h="906043" w="383936">
                <a:moveTo>
                  <a:pt x="0" y="0"/>
                </a:moveTo>
                <a:lnTo>
                  <a:pt x="383936" y="0"/>
                </a:lnTo>
                <a:lnTo>
                  <a:pt x="383936" y="906043"/>
                </a:lnTo>
                <a:lnTo>
                  <a:pt x="0" y="9060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141099">
            <a:off x="16227382" y="7564634"/>
            <a:ext cx="1268138" cy="4354122"/>
          </a:xfrm>
          <a:custGeom>
            <a:avLst/>
            <a:gdLst/>
            <a:ahLst/>
            <a:cxnLst/>
            <a:rect r="r" b="b" t="t" l="l"/>
            <a:pathLst>
              <a:path h="4354122" w="1268138">
                <a:moveTo>
                  <a:pt x="0" y="0"/>
                </a:moveTo>
                <a:lnTo>
                  <a:pt x="1268138" y="0"/>
                </a:lnTo>
                <a:lnTo>
                  <a:pt x="1268138" y="4354122"/>
                </a:lnTo>
                <a:lnTo>
                  <a:pt x="0" y="43541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30227" y="8313410"/>
            <a:ext cx="964079" cy="2433006"/>
          </a:xfrm>
          <a:custGeom>
            <a:avLst/>
            <a:gdLst/>
            <a:ahLst/>
            <a:cxnLst/>
            <a:rect r="r" b="b" t="t" l="l"/>
            <a:pathLst>
              <a:path h="2433006" w="964079">
                <a:moveTo>
                  <a:pt x="0" y="0"/>
                </a:moveTo>
                <a:lnTo>
                  <a:pt x="964079" y="0"/>
                </a:lnTo>
                <a:lnTo>
                  <a:pt x="964079" y="2433007"/>
                </a:lnTo>
                <a:lnTo>
                  <a:pt x="0" y="2433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54738">
            <a:off x="-36762" y="8612782"/>
            <a:ext cx="1541228" cy="3829139"/>
          </a:xfrm>
          <a:custGeom>
            <a:avLst/>
            <a:gdLst/>
            <a:ahLst/>
            <a:cxnLst/>
            <a:rect r="r" b="b" t="t" l="l"/>
            <a:pathLst>
              <a:path h="3829139" w="1541228">
                <a:moveTo>
                  <a:pt x="0" y="0"/>
                </a:moveTo>
                <a:lnTo>
                  <a:pt x="1541228" y="0"/>
                </a:lnTo>
                <a:lnTo>
                  <a:pt x="1541228" y="3829139"/>
                </a:lnTo>
                <a:lnTo>
                  <a:pt x="0" y="3829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9527996">
            <a:off x="16747399" y="-663098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9" y="0"/>
                </a:lnTo>
                <a:lnTo>
                  <a:pt x="1548269" y="2256129"/>
                </a:lnTo>
                <a:lnTo>
                  <a:pt x="0" y="2256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-6732337">
            <a:off x="15749704" y="1149887"/>
            <a:ext cx="384789" cy="699616"/>
          </a:xfrm>
          <a:custGeom>
            <a:avLst/>
            <a:gdLst/>
            <a:ahLst/>
            <a:cxnLst/>
            <a:rect r="r" b="b" t="t" l="l"/>
            <a:pathLst>
              <a:path h="699616" w="384789">
                <a:moveTo>
                  <a:pt x="384789" y="0"/>
                </a:moveTo>
                <a:lnTo>
                  <a:pt x="0" y="0"/>
                </a:lnTo>
                <a:lnTo>
                  <a:pt x="0" y="699616"/>
                </a:lnTo>
                <a:lnTo>
                  <a:pt x="384789" y="699616"/>
                </a:lnTo>
                <a:lnTo>
                  <a:pt x="384789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2158146">
            <a:off x="16266961" y="2628013"/>
            <a:ext cx="249784" cy="589462"/>
          </a:xfrm>
          <a:custGeom>
            <a:avLst/>
            <a:gdLst/>
            <a:ahLst/>
            <a:cxnLst/>
            <a:rect r="r" b="b" t="t" l="l"/>
            <a:pathLst>
              <a:path h="589462" w="249784">
                <a:moveTo>
                  <a:pt x="249785" y="0"/>
                </a:moveTo>
                <a:lnTo>
                  <a:pt x="0" y="0"/>
                </a:lnTo>
                <a:lnTo>
                  <a:pt x="0" y="589462"/>
                </a:lnTo>
                <a:lnTo>
                  <a:pt x="249785" y="589462"/>
                </a:lnTo>
                <a:lnTo>
                  <a:pt x="249785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690869" y="4613622"/>
            <a:ext cx="651951" cy="645432"/>
          </a:xfrm>
          <a:custGeom>
            <a:avLst/>
            <a:gdLst/>
            <a:ahLst/>
            <a:cxnLst/>
            <a:rect r="r" b="b" t="t" l="l"/>
            <a:pathLst>
              <a:path h="645432" w="651951">
                <a:moveTo>
                  <a:pt x="0" y="0"/>
                </a:moveTo>
                <a:lnTo>
                  <a:pt x="651951" y="0"/>
                </a:lnTo>
                <a:lnTo>
                  <a:pt x="651951" y="645432"/>
                </a:lnTo>
                <a:lnTo>
                  <a:pt x="0" y="64543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057392">
            <a:off x="14012330" y="6199221"/>
            <a:ext cx="6493940" cy="6529555"/>
          </a:xfrm>
          <a:custGeom>
            <a:avLst/>
            <a:gdLst/>
            <a:ahLst/>
            <a:cxnLst/>
            <a:rect r="r" b="b" t="t" l="l"/>
            <a:pathLst>
              <a:path h="6529555" w="6493940">
                <a:moveTo>
                  <a:pt x="0" y="0"/>
                </a:moveTo>
                <a:lnTo>
                  <a:pt x="6493940" y="0"/>
                </a:lnTo>
                <a:lnTo>
                  <a:pt x="6493940" y="6529555"/>
                </a:lnTo>
                <a:lnTo>
                  <a:pt x="0" y="652955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525287" y="1701384"/>
            <a:ext cx="7274142" cy="2692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40"/>
              </a:lnSpc>
            </a:pPr>
            <a:r>
              <a:rPr lang="en-US" sz="5171" spc="206">
                <a:solidFill>
                  <a:srgbClr val="677EA4"/>
                </a:solidFill>
                <a:latin typeface="TAN Meringue"/>
              </a:rPr>
              <a:t>Methodology and Implementation</a:t>
            </a:r>
          </a:p>
          <a:p>
            <a:pPr algn="ctr">
              <a:lnSpc>
                <a:spcPts val="7240"/>
              </a:lnSpc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6838830" y="4936338"/>
            <a:ext cx="4610340" cy="4593575"/>
          </a:xfrm>
          <a:custGeom>
            <a:avLst/>
            <a:gdLst/>
            <a:ahLst/>
            <a:cxnLst/>
            <a:rect r="r" b="b" t="t" l="l"/>
            <a:pathLst>
              <a:path h="4593575" w="4610340">
                <a:moveTo>
                  <a:pt x="0" y="0"/>
                </a:moveTo>
                <a:lnTo>
                  <a:pt x="4610340" y="0"/>
                </a:lnTo>
                <a:lnTo>
                  <a:pt x="4610340" y="4593575"/>
                </a:lnTo>
                <a:lnTo>
                  <a:pt x="0" y="459357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285385" y="1464343"/>
            <a:ext cx="4656713" cy="4639780"/>
          </a:xfrm>
          <a:custGeom>
            <a:avLst/>
            <a:gdLst/>
            <a:ahLst/>
            <a:cxnLst/>
            <a:rect r="r" b="b" t="t" l="l"/>
            <a:pathLst>
              <a:path h="4639780" w="4656713">
                <a:moveTo>
                  <a:pt x="0" y="0"/>
                </a:moveTo>
                <a:lnTo>
                  <a:pt x="4656713" y="0"/>
                </a:lnTo>
                <a:lnTo>
                  <a:pt x="4656713" y="4639780"/>
                </a:lnTo>
                <a:lnTo>
                  <a:pt x="0" y="463978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1233048" y="1701384"/>
            <a:ext cx="4219545" cy="394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677EA4"/>
                </a:solidFill>
                <a:latin typeface="Cloud Condensed Bold"/>
              </a:rPr>
              <a:t>CasADi Optimization Techniques: </a:t>
            </a:r>
            <a:r>
              <a:rPr lang="en-US" sz="3199">
                <a:solidFill>
                  <a:srgbClr val="677EA4"/>
                </a:solidFill>
                <a:latin typeface="Cloud Condensed"/>
              </a:rPr>
              <a:t>Discuss the mathematical modeling and solver configuration in CasADi.</a:t>
            </a:r>
          </a:p>
          <a:p>
            <a:pPr algn="l">
              <a:lnSpc>
                <a:spcPts val="4479"/>
              </a:lnSpc>
            </a:pPr>
          </a:p>
        </p:txBody>
      </p:sp>
      <p:sp>
        <p:nvSpPr>
          <p:cNvPr name="Freeform 24" id="24"/>
          <p:cNvSpPr/>
          <p:nvPr/>
        </p:nvSpPr>
        <p:spPr>
          <a:xfrm flipH="true" flipV="false" rot="-123380">
            <a:off x="15129219" y="4802552"/>
            <a:ext cx="4260163" cy="6491677"/>
          </a:xfrm>
          <a:custGeom>
            <a:avLst/>
            <a:gdLst/>
            <a:ahLst/>
            <a:cxnLst/>
            <a:rect r="r" b="b" t="t" l="l"/>
            <a:pathLst>
              <a:path h="6491677" w="4260163">
                <a:moveTo>
                  <a:pt x="4260162" y="0"/>
                </a:moveTo>
                <a:lnTo>
                  <a:pt x="0" y="0"/>
                </a:lnTo>
                <a:lnTo>
                  <a:pt x="0" y="6491677"/>
                </a:lnTo>
                <a:lnTo>
                  <a:pt x="4260162" y="6491677"/>
                </a:lnTo>
                <a:lnTo>
                  <a:pt x="4260162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666428" y="5310505"/>
            <a:ext cx="4219545" cy="3947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0879" indent="-345439" lvl="1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677EA4"/>
                </a:solidFill>
                <a:latin typeface="Cloud Condensed Bold"/>
              </a:rPr>
              <a:t>L4CasADi Integration: </a:t>
            </a:r>
            <a:r>
              <a:rPr lang="en-US" sz="3199">
                <a:solidFill>
                  <a:srgbClr val="677EA4"/>
                </a:solidFill>
                <a:latin typeface="Cloud Condensed"/>
              </a:rPr>
              <a:t>Show how PyTorch models are integrated into CasADi workflows, with code snippets and practical examples.</a:t>
            </a:r>
          </a:p>
          <a:p>
            <a:pPr algn="l">
              <a:lnSpc>
                <a:spcPts val="447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77EA4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4274726" cy="2234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-123380">
            <a:off x="14900829" y="5447419"/>
            <a:ext cx="4260163" cy="6491677"/>
          </a:xfrm>
          <a:custGeom>
            <a:avLst/>
            <a:gdLst/>
            <a:ahLst/>
            <a:cxnLst/>
            <a:rect r="r" b="b" t="t" l="l"/>
            <a:pathLst>
              <a:path h="6491677" w="4260163">
                <a:moveTo>
                  <a:pt x="4260162" y="0"/>
                </a:moveTo>
                <a:lnTo>
                  <a:pt x="0" y="0"/>
                </a:lnTo>
                <a:lnTo>
                  <a:pt x="0" y="6491677"/>
                </a:lnTo>
                <a:lnTo>
                  <a:pt x="4260162" y="6491677"/>
                </a:lnTo>
                <a:lnTo>
                  <a:pt x="426016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294344">
            <a:off x="15058286" y="7262264"/>
            <a:ext cx="2236380" cy="5590951"/>
          </a:xfrm>
          <a:custGeom>
            <a:avLst/>
            <a:gdLst/>
            <a:ahLst/>
            <a:cxnLst/>
            <a:rect r="r" b="b" t="t" l="l"/>
            <a:pathLst>
              <a:path h="5590951" w="2236380">
                <a:moveTo>
                  <a:pt x="0" y="0"/>
                </a:moveTo>
                <a:lnTo>
                  <a:pt x="2236380" y="0"/>
                </a:lnTo>
                <a:lnTo>
                  <a:pt x="2236380" y="5590951"/>
                </a:lnTo>
                <a:lnTo>
                  <a:pt x="0" y="55909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962042">
            <a:off x="-1615455" y="-2988454"/>
            <a:ext cx="2770457" cy="6883122"/>
          </a:xfrm>
          <a:custGeom>
            <a:avLst/>
            <a:gdLst/>
            <a:ahLst/>
            <a:cxnLst/>
            <a:rect r="r" b="b" t="t" l="l"/>
            <a:pathLst>
              <a:path h="6883122" w="2770457">
                <a:moveTo>
                  <a:pt x="0" y="0"/>
                </a:moveTo>
                <a:lnTo>
                  <a:pt x="2770457" y="0"/>
                </a:lnTo>
                <a:lnTo>
                  <a:pt x="2770457" y="6883122"/>
                </a:lnTo>
                <a:lnTo>
                  <a:pt x="0" y="6883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173085">
            <a:off x="547951" y="-674957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8" y="0"/>
                </a:lnTo>
                <a:lnTo>
                  <a:pt x="1548268" y="2256128"/>
                </a:lnTo>
                <a:lnTo>
                  <a:pt x="0" y="2256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9529906">
            <a:off x="1852022" y="-1133107"/>
            <a:ext cx="1270293" cy="3172429"/>
          </a:xfrm>
          <a:custGeom>
            <a:avLst/>
            <a:gdLst/>
            <a:ahLst/>
            <a:cxnLst/>
            <a:rect r="r" b="b" t="t" l="l"/>
            <a:pathLst>
              <a:path h="3172429" w="1270293">
                <a:moveTo>
                  <a:pt x="1270294" y="0"/>
                </a:moveTo>
                <a:lnTo>
                  <a:pt x="0" y="0"/>
                </a:lnTo>
                <a:lnTo>
                  <a:pt x="0" y="3172428"/>
                </a:lnTo>
                <a:lnTo>
                  <a:pt x="1270294" y="3172428"/>
                </a:lnTo>
                <a:lnTo>
                  <a:pt x="127029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90619">
            <a:off x="312608" y="3021072"/>
            <a:ext cx="554273" cy="1007769"/>
          </a:xfrm>
          <a:custGeom>
            <a:avLst/>
            <a:gdLst/>
            <a:ahLst/>
            <a:cxnLst/>
            <a:rect r="r" b="b" t="t" l="l"/>
            <a:pathLst>
              <a:path h="1007769" w="554273">
                <a:moveTo>
                  <a:pt x="0" y="0"/>
                </a:moveTo>
                <a:lnTo>
                  <a:pt x="554274" y="0"/>
                </a:lnTo>
                <a:lnTo>
                  <a:pt x="554274" y="1007769"/>
                </a:lnTo>
                <a:lnTo>
                  <a:pt x="0" y="1007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853187">
            <a:off x="1936021" y="3559256"/>
            <a:ext cx="383936" cy="906043"/>
          </a:xfrm>
          <a:custGeom>
            <a:avLst/>
            <a:gdLst/>
            <a:ahLst/>
            <a:cxnLst/>
            <a:rect r="r" b="b" t="t" l="l"/>
            <a:pathLst>
              <a:path h="906043" w="383936">
                <a:moveTo>
                  <a:pt x="0" y="0"/>
                </a:moveTo>
                <a:lnTo>
                  <a:pt x="383936" y="0"/>
                </a:lnTo>
                <a:lnTo>
                  <a:pt x="383936" y="906043"/>
                </a:lnTo>
                <a:lnTo>
                  <a:pt x="0" y="9060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141099">
            <a:off x="16227382" y="7564634"/>
            <a:ext cx="1268138" cy="4354122"/>
          </a:xfrm>
          <a:custGeom>
            <a:avLst/>
            <a:gdLst/>
            <a:ahLst/>
            <a:cxnLst/>
            <a:rect r="r" b="b" t="t" l="l"/>
            <a:pathLst>
              <a:path h="4354122" w="1268138">
                <a:moveTo>
                  <a:pt x="0" y="0"/>
                </a:moveTo>
                <a:lnTo>
                  <a:pt x="1268138" y="0"/>
                </a:lnTo>
                <a:lnTo>
                  <a:pt x="1268138" y="4354122"/>
                </a:lnTo>
                <a:lnTo>
                  <a:pt x="0" y="43541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30227" y="8313410"/>
            <a:ext cx="964079" cy="2433006"/>
          </a:xfrm>
          <a:custGeom>
            <a:avLst/>
            <a:gdLst/>
            <a:ahLst/>
            <a:cxnLst/>
            <a:rect r="r" b="b" t="t" l="l"/>
            <a:pathLst>
              <a:path h="2433006" w="964079">
                <a:moveTo>
                  <a:pt x="0" y="0"/>
                </a:moveTo>
                <a:lnTo>
                  <a:pt x="964079" y="0"/>
                </a:lnTo>
                <a:lnTo>
                  <a:pt x="964079" y="2433007"/>
                </a:lnTo>
                <a:lnTo>
                  <a:pt x="0" y="2433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954738">
            <a:off x="-36762" y="8612782"/>
            <a:ext cx="1541228" cy="3829139"/>
          </a:xfrm>
          <a:custGeom>
            <a:avLst/>
            <a:gdLst/>
            <a:ahLst/>
            <a:cxnLst/>
            <a:rect r="r" b="b" t="t" l="l"/>
            <a:pathLst>
              <a:path h="3829139" w="1541228">
                <a:moveTo>
                  <a:pt x="0" y="0"/>
                </a:moveTo>
                <a:lnTo>
                  <a:pt x="1541228" y="0"/>
                </a:lnTo>
                <a:lnTo>
                  <a:pt x="1541228" y="3829139"/>
                </a:lnTo>
                <a:lnTo>
                  <a:pt x="0" y="38291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9527996">
            <a:off x="16747399" y="-663098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9" y="0"/>
                </a:lnTo>
                <a:lnTo>
                  <a:pt x="1548269" y="2256129"/>
                </a:lnTo>
                <a:lnTo>
                  <a:pt x="0" y="2256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-6732337">
            <a:off x="15749704" y="1149887"/>
            <a:ext cx="384789" cy="699616"/>
          </a:xfrm>
          <a:custGeom>
            <a:avLst/>
            <a:gdLst/>
            <a:ahLst/>
            <a:cxnLst/>
            <a:rect r="r" b="b" t="t" l="l"/>
            <a:pathLst>
              <a:path h="699616" w="384789">
                <a:moveTo>
                  <a:pt x="384789" y="0"/>
                </a:moveTo>
                <a:lnTo>
                  <a:pt x="0" y="0"/>
                </a:lnTo>
                <a:lnTo>
                  <a:pt x="0" y="699616"/>
                </a:lnTo>
                <a:lnTo>
                  <a:pt x="384789" y="699616"/>
                </a:lnTo>
                <a:lnTo>
                  <a:pt x="384789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2158146">
            <a:off x="16266961" y="2628013"/>
            <a:ext cx="249784" cy="589462"/>
          </a:xfrm>
          <a:custGeom>
            <a:avLst/>
            <a:gdLst/>
            <a:ahLst/>
            <a:cxnLst/>
            <a:rect r="r" b="b" t="t" l="l"/>
            <a:pathLst>
              <a:path h="589462" w="249784">
                <a:moveTo>
                  <a:pt x="249785" y="0"/>
                </a:moveTo>
                <a:lnTo>
                  <a:pt x="0" y="0"/>
                </a:lnTo>
                <a:lnTo>
                  <a:pt x="0" y="589462"/>
                </a:lnTo>
                <a:lnTo>
                  <a:pt x="249785" y="589462"/>
                </a:lnTo>
                <a:lnTo>
                  <a:pt x="249785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770742" y="3631278"/>
            <a:ext cx="12746516" cy="1774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416">
                <a:solidFill>
                  <a:srgbClr val="677EA4"/>
                </a:solidFill>
                <a:latin typeface="TAN Meringue"/>
              </a:rPr>
              <a:t>discussion 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2968597" y="5050362"/>
            <a:ext cx="555455" cy="645432"/>
          </a:xfrm>
          <a:custGeom>
            <a:avLst/>
            <a:gdLst/>
            <a:ahLst/>
            <a:cxnLst/>
            <a:rect r="r" b="b" t="t" l="l"/>
            <a:pathLst>
              <a:path h="645432" w="555455">
                <a:moveTo>
                  <a:pt x="0" y="0"/>
                </a:moveTo>
                <a:lnTo>
                  <a:pt x="555454" y="0"/>
                </a:lnTo>
                <a:lnTo>
                  <a:pt x="555454" y="645431"/>
                </a:lnTo>
                <a:lnTo>
                  <a:pt x="0" y="64543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-17372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77EA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274726" cy="2234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978030">
            <a:off x="3068998" y="1943051"/>
            <a:ext cx="343462" cy="810529"/>
          </a:xfrm>
          <a:custGeom>
            <a:avLst/>
            <a:gdLst/>
            <a:ahLst/>
            <a:cxnLst/>
            <a:rect r="r" b="b" t="t" l="l"/>
            <a:pathLst>
              <a:path h="810529" w="343462">
                <a:moveTo>
                  <a:pt x="0" y="0"/>
                </a:moveTo>
                <a:lnTo>
                  <a:pt x="343461" y="0"/>
                </a:lnTo>
                <a:lnTo>
                  <a:pt x="343461" y="810529"/>
                </a:lnTo>
                <a:lnTo>
                  <a:pt x="0" y="810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8658535">
            <a:off x="-922234" y="-3223597"/>
            <a:ext cx="4082632" cy="6221154"/>
          </a:xfrm>
          <a:custGeom>
            <a:avLst/>
            <a:gdLst/>
            <a:ahLst/>
            <a:cxnLst/>
            <a:rect r="r" b="b" t="t" l="l"/>
            <a:pathLst>
              <a:path h="6221154" w="4082632">
                <a:moveTo>
                  <a:pt x="4082632" y="0"/>
                </a:moveTo>
                <a:lnTo>
                  <a:pt x="0" y="0"/>
                </a:lnTo>
                <a:lnTo>
                  <a:pt x="0" y="6221153"/>
                </a:lnTo>
                <a:lnTo>
                  <a:pt x="4082632" y="6221153"/>
                </a:lnTo>
                <a:lnTo>
                  <a:pt x="408263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1863768">
            <a:off x="446547" y="8078602"/>
            <a:ext cx="1345069" cy="3362672"/>
          </a:xfrm>
          <a:custGeom>
            <a:avLst/>
            <a:gdLst/>
            <a:ahLst/>
            <a:cxnLst/>
            <a:rect r="r" b="b" t="t" l="l"/>
            <a:pathLst>
              <a:path h="3362672" w="1345069">
                <a:moveTo>
                  <a:pt x="1345069" y="0"/>
                </a:moveTo>
                <a:lnTo>
                  <a:pt x="0" y="0"/>
                </a:lnTo>
                <a:lnTo>
                  <a:pt x="0" y="3362672"/>
                </a:lnTo>
                <a:lnTo>
                  <a:pt x="1345069" y="3362672"/>
                </a:lnTo>
                <a:lnTo>
                  <a:pt x="1345069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3838062">
            <a:off x="4306799" y="2322006"/>
            <a:ext cx="293615" cy="692897"/>
          </a:xfrm>
          <a:custGeom>
            <a:avLst/>
            <a:gdLst/>
            <a:ahLst/>
            <a:cxnLst/>
            <a:rect r="r" b="b" t="t" l="l"/>
            <a:pathLst>
              <a:path h="692897" w="293615">
                <a:moveTo>
                  <a:pt x="0" y="0"/>
                </a:moveTo>
                <a:lnTo>
                  <a:pt x="293615" y="0"/>
                </a:lnTo>
                <a:lnTo>
                  <a:pt x="293615" y="692898"/>
                </a:lnTo>
                <a:lnTo>
                  <a:pt x="0" y="6928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8517225">
            <a:off x="16909403" y="-701532"/>
            <a:ext cx="1559085" cy="3198124"/>
          </a:xfrm>
          <a:custGeom>
            <a:avLst/>
            <a:gdLst/>
            <a:ahLst/>
            <a:cxnLst/>
            <a:rect r="r" b="b" t="t" l="l"/>
            <a:pathLst>
              <a:path h="3198124" w="1559085">
                <a:moveTo>
                  <a:pt x="0" y="0"/>
                </a:moveTo>
                <a:lnTo>
                  <a:pt x="1559085" y="0"/>
                </a:lnTo>
                <a:lnTo>
                  <a:pt x="1559085" y="3198123"/>
                </a:lnTo>
                <a:lnTo>
                  <a:pt x="0" y="31981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 flipH="true">
            <a:off x="8316973" y="2952417"/>
            <a:ext cx="0" cy="5183108"/>
          </a:xfrm>
          <a:prstGeom prst="line">
            <a:avLst/>
          </a:prstGeom>
          <a:ln cap="flat" w="38100">
            <a:solidFill>
              <a:srgbClr val="F5D48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1028700" y="3825240"/>
            <a:ext cx="6849813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288">
                <a:solidFill>
                  <a:srgbClr val="677EA4"/>
                </a:solidFill>
                <a:latin typeface="TAN Meringue"/>
              </a:rPr>
              <a:t>Conclusion</a:t>
            </a:r>
          </a:p>
          <a:p>
            <a:pPr algn="ctr">
              <a:lnSpc>
                <a:spcPts val="10080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8215953" y="2952417"/>
            <a:ext cx="202039" cy="20203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D486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9144000" y="3158395"/>
            <a:ext cx="6883474" cy="4977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677EA4"/>
                </a:solidFill>
                <a:latin typeface="Cloud Condensed Bold"/>
              </a:rPr>
              <a:t>In this presentation, we have explored the significant advancements in numerical optimization facilitated by the integration of CasADi and the L4CasADi framework. These tools represent a leap forward in solving complex, real-world problems by combining traditional optimization techniques with cutting-edge machine learning methodologies.ntal sciences.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Freeform 17" id="17"/>
          <p:cNvSpPr/>
          <p:nvPr/>
        </p:nvSpPr>
        <p:spPr>
          <a:xfrm flipH="false" flipV="false" rot="-757916">
            <a:off x="-37160" y="7674347"/>
            <a:ext cx="1579175" cy="3923415"/>
          </a:xfrm>
          <a:custGeom>
            <a:avLst/>
            <a:gdLst/>
            <a:ahLst/>
            <a:cxnLst/>
            <a:rect r="r" b="b" t="t" l="l"/>
            <a:pathLst>
              <a:path h="3923415" w="1579175">
                <a:moveTo>
                  <a:pt x="0" y="0"/>
                </a:moveTo>
                <a:lnTo>
                  <a:pt x="1579175" y="0"/>
                </a:lnTo>
                <a:lnTo>
                  <a:pt x="1579175" y="3923415"/>
                </a:lnTo>
                <a:lnTo>
                  <a:pt x="0" y="392341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3001911">
            <a:off x="17115821" y="9008743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8" y="0"/>
                </a:lnTo>
                <a:lnTo>
                  <a:pt x="1548268" y="2256129"/>
                </a:lnTo>
                <a:lnTo>
                  <a:pt x="0" y="225612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6813892">
            <a:off x="16284739" y="9232900"/>
            <a:ext cx="249784" cy="589462"/>
          </a:xfrm>
          <a:custGeom>
            <a:avLst/>
            <a:gdLst/>
            <a:ahLst/>
            <a:cxnLst/>
            <a:rect r="r" b="b" t="t" l="l"/>
            <a:pathLst>
              <a:path h="589462" w="249784">
                <a:moveTo>
                  <a:pt x="249784" y="0"/>
                </a:moveTo>
                <a:lnTo>
                  <a:pt x="0" y="0"/>
                </a:lnTo>
                <a:lnTo>
                  <a:pt x="0" y="589462"/>
                </a:lnTo>
                <a:lnTo>
                  <a:pt x="249784" y="589462"/>
                </a:lnTo>
                <a:lnTo>
                  <a:pt x="249784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8215953" y="8034506"/>
            <a:ext cx="202039" cy="20203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D48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77EA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274726" cy="2234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123380">
            <a:off x="14900829" y="5447419"/>
            <a:ext cx="4260163" cy="6491677"/>
          </a:xfrm>
          <a:custGeom>
            <a:avLst/>
            <a:gdLst/>
            <a:ahLst/>
            <a:cxnLst/>
            <a:rect r="r" b="b" t="t" l="l"/>
            <a:pathLst>
              <a:path h="6491677" w="4260163">
                <a:moveTo>
                  <a:pt x="4260162" y="0"/>
                </a:moveTo>
                <a:lnTo>
                  <a:pt x="0" y="0"/>
                </a:lnTo>
                <a:lnTo>
                  <a:pt x="0" y="6491677"/>
                </a:lnTo>
                <a:lnTo>
                  <a:pt x="4260162" y="6491677"/>
                </a:lnTo>
                <a:lnTo>
                  <a:pt x="4260162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294344">
            <a:off x="15058286" y="7262264"/>
            <a:ext cx="2236380" cy="5590951"/>
          </a:xfrm>
          <a:custGeom>
            <a:avLst/>
            <a:gdLst/>
            <a:ahLst/>
            <a:cxnLst/>
            <a:rect r="r" b="b" t="t" l="l"/>
            <a:pathLst>
              <a:path h="5590951" w="2236380">
                <a:moveTo>
                  <a:pt x="0" y="0"/>
                </a:moveTo>
                <a:lnTo>
                  <a:pt x="2236380" y="0"/>
                </a:lnTo>
                <a:lnTo>
                  <a:pt x="2236380" y="5590951"/>
                </a:lnTo>
                <a:lnTo>
                  <a:pt x="0" y="55909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962042">
            <a:off x="-1615455" y="-2988454"/>
            <a:ext cx="2770457" cy="6883122"/>
          </a:xfrm>
          <a:custGeom>
            <a:avLst/>
            <a:gdLst/>
            <a:ahLst/>
            <a:cxnLst/>
            <a:rect r="r" b="b" t="t" l="l"/>
            <a:pathLst>
              <a:path h="6883122" w="2770457">
                <a:moveTo>
                  <a:pt x="0" y="0"/>
                </a:moveTo>
                <a:lnTo>
                  <a:pt x="2770457" y="0"/>
                </a:lnTo>
                <a:lnTo>
                  <a:pt x="2770457" y="6883122"/>
                </a:lnTo>
                <a:lnTo>
                  <a:pt x="0" y="68831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9173085">
            <a:off x="547951" y="-674957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8" y="0"/>
                </a:lnTo>
                <a:lnTo>
                  <a:pt x="1548268" y="2256128"/>
                </a:lnTo>
                <a:lnTo>
                  <a:pt x="0" y="225612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9529906">
            <a:off x="1852022" y="-1133107"/>
            <a:ext cx="1270293" cy="3172429"/>
          </a:xfrm>
          <a:custGeom>
            <a:avLst/>
            <a:gdLst/>
            <a:ahLst/>
            <a:cxnLst/>
            <a:rect r="r" b="b" t="t" l="l"/>
            <a:pathLst>
              <a:path h="3172429" w="1270293">
                <a:moveTo>
                  <a:pt x="1270294" y="0"/>
                </a:moveTo>
                <a:lnTo>
                  <a:pt x="0" y="0"/>
                </a:lnTo>
                <a:lnTo>
                  <a:pt x="0" y="3172428"/>
                </a:lnTo>
                <a:lnTo>
                  <a:pt x="1270294" y="3172428"/>
                </a:lnTo>
                <a:lnTo>
                  <a:pt x="1270294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90619">
            <a:off x="312608" y="3021072"/>
            <a:ext cx="554273" cy="1007769"/>
          </a:xfrm>
          <a:custGeom>
            <a:avLst/>
            <a:gdLst/>
            <a:ahLst/>
            <a:cxnLst/>
            <a:rect r="r" b="b" t="t" l="l"/>
            <a:pathLst>
              <a:path h="1007769" w="554273">
                <a:moveTo>
                  <a:pt x="0" y="0"/>
                </a:moveTo>
                <a:lnTo>
                  <a:pt x="554274" y="0"/>
                </a:lnTo>
                <a:lnTo>
                  <a:pt x="554274" y="1007769"/>
                </a:lnTo>
                <a:lnTo>
                  <a:pt x="0" y="10077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853187">
            <a:off x="1936021" y="3559256"/>
            <a:ext cx="383936" cy="906043"/>
          </a:xfrm>
          <a:custGeom>
            <a:avLst/>
            <a:gdLst/>
            <a:ahLst/>
            <a:cxnLst/>
            <a:rect r="r" b="b" t="t" l="l"/>
            <a:pathLst>
              <a:path h="906043" w="383936">
                <a:moveTo>
                  <a:pt x="0" y="0"/>
                </a:moveTo>
                <a:lnTo>
                  <a:pt x="383936" y="0"/>
                </a:lnTo>
                <a:lnTo>
                  <a:pt x="383936" y="906043"/>
                </a:lnTo>
                <a:lnTo>
                  <a:pt x="0" y="90604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1141099">
            <a:off x="16227382" y="7564634"/>
            <a:ext cx="1268138" cy="4354122"/>
          </a:xfrm>
          <a:custGeom>
            <a:avLst/>
            <a:gdLst/>
            <a:ahLst/>
            <a:cxnLst/>
            <a:rect r="r" b="b" t="t" l="l"/>
            <a:pathLst>
              <a:path h="4354122" w="1268138">
                <a:moveTo>
                  <a:pt x="0" y="0"/>
                </a:moveTo>
                <a:lnTo>
                  <a:pt x="1268138" y="0"/>
                </a:lnTo>
                <a:lnTo>
                  <a:pt x="1268138" y="4354122"/>
                </a:lnTo>
                <a:lnTo>
                  <a:pt x="0" y="435412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230227" y="8313410"/>
            <a:ext cx="964079" cy="2433006"/>
          </a:xfrm>
          <a:custGeom>
            <a:avLst/>
            <a:gdLst/>
            <a:ahLst/>
            <a:cxnLst/>
            <a:rect r="r" b="b" t="t" l="l"/>
            <a:pathLst>
              <a:path h="2433006" w="964079">
                <a:moveTo>
                  <a:pt x="0" y="0"/>
                </a:moveTo>
                <a:lnTo>
                  <a:pt x="964079" y="0"/>
                </a:lnTo>
                <a:lnTo>
                  <a:pt x="964079" y="2433007"/>
                </a:lnTo>
                <a:lnTo>
                  <a:pt x="0" y="243300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954738">
            <a:off x="-36762" y="8612782"/>
            <a:ext cx="1541228" cy="3829139"/>
          </a:xfrm>
          <a:custGeom>
            <a:avLst/>
            <a:gdLst/>
            <a:ahLst/>
            <a:cxnLst/>
            <a:rect r="r" b="b" t="t" l="l"/>
            <a:pathLst>
              <a:path h="3829139" w="1541228">
                <a:moveTo>
                  <a:pt x="0" y="0"/>
                </a:moveTo>
                <a:lnTo>
                  <a:pt x="1541228" y="0"/>
                </a:lnTo>
                <a:lnTo>
                  <a:pt x="1541228" y="3829139"/>
                </a:lnTo>
                <a:lnTo>
                  <a:pt x="0" y="38291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9527996">
            <a:off x="16747399" y="-663098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9" y="0"/>
                </a:lnTo>
                <a:lnTo>
                  <a:pt x="1548269" y="2256129"/>
                </a:lnTo>
                <a:lnTo>
                  <a:pt x="0" y="22561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-6732337">
            <a:off x="15749704" y="1149887"/>
            <a:ext cx="384789" cy="699616"/>
          </a:xfrm>
          <a:custGeom>
            <a:avLst/>
            <a:gdLst/>
            <a:ahLst/>
            <a:cxnLst/>
            <a:rect r="r" b="b" t="t" l="l"/>
            <a:pathLst>
              <a:path h="699616" w="384789">
                <a:moveTo>
                  <a:pt x="384789" y="0"/>
                </a:moveTo>
                <a:lnTo>
                  <a:pt x="0" y="0"/>
                </a:lnTo>
                <a:lnTo>
                  <a:pt x="0" y="699616"/>
                </a:lnTo>
                <a:lnTo>
                  <a:pt x="384789" y="699616"/>
                </a:lnTo>
                <a:lnTo>
                  <a:pt x="384789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2158146">
            <a:off x="16266961" y="2628013"/>
            <a:ext cx="249784" cy="589462"/>
          </a:xfrm>
          <a:custGeom>
            <a:avLst/>
            <a:gdLst/>
            <a:ahLst/>
            <a:cxnLst/>
            <a:rect r="r" b="b" t="t" l="l"/>
            <a:pathLst>
              <a:path h="589462" w="249784">
                <a:moveTo>
                  <a:pt x="249785" y="0"/>
                </a:moveTo>
                <a:lnTo>
                  <a:pt x="0" y="0"/>
                </a:lnTo>
                <a:lnTo>
                  <a:pt x="0" y="589462"/>
                </a:lnTo>
                <a:lnTo>
                  <a:pt x="249785" y="589462"/>
                </a:lnTo>
                <a:lnTo>
                  <a:pt x="249785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770742" y="3631278"/>
            <a:ext cx="12746516" cy="1774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416">
                <a:solidFill>
                  <a:srgbClr val="677EA4"/>
                </a:solidFill>
                <a:latin typeface="TAN Meringue"/>
              </a:rPr>
              <a:t>Thank You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2690869" y="4613622"/>
            <a:ext cx="651951" cy="645432"/>
          </a:xfrm>
          <a:custGeom>
            <a:avLst/>
            <a:gdLst/>
            <a:ahLst/>
            <a:cxnLst/>
            <a:rect r="r" b="b" t="t" l="l"/>
            <a:pathLst>
              <a:path h="645432" w="651951">
                <a:moveTo>
                  <a:pt x="0" y="0"/>
                </a:moveTo>
                <a:lnTo>
                  <a:pt x="651951" y="0"/>
                </a:lnTo>
                <a:lnTo>
                  <a:pt x="651951" y="645432"/>
                </a:lnTo>
                <a:lnTo>
                  <a:pt x="0" y="6454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555348" y="6743346"/>
            <a:ext cx="5338617" cy="3073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7"/>
              </a:lnSpc>
            </a:pPr>
            <a:r>
              <a:rPr lang="en-US" sz="3497" spc="139">
                <a:solidFill>
                  <a:srgbClr val="677EA4"/>
                </a:solidFill>
                <a:latin typeface="TAN Meringue"/>
              </a:rPr>
              <a:t>Maram Ashraf Karim Mamdouh</a:t>
            </a:r>
          </a:p>
          <a:p>
            <a:pPr algn="l">
              <a:lnSpc>
                <a:spcPts val="4897"/>
              </a:lnSpc>
            </a:pPr>
            <a:r>
              <a:rPr lang="en-US" sz="3497" spc="139">
                <a:solidFill>
                  <a:srgbClr val="677EA4"/>
                </a:solidFill>
                <a:latin typeface="TAN Meringue"/>
              </a:rPr>
              <a:t>Marina Reda</a:t>
            </a:r>
          </a:p>
          <a:p>
            <a:pPr algn="l">
              <a:lnSpc>
                <a:spcPts val="4897"/>
              </a:lnSpc>
            </a:pPr>
            <a:r>
              <a:rPr lang="en-US" sz="3497" spc="139">
                <a:solidFill>
                  <a:srgbClr val="677EA4"/>
                </a:solidFill>
                <a:latin typeface="TAN Meringue"/>
              </a:rPr>
              <a:t>Sohila Ahmed</a:t>
            </a:r>
          </a:p>
          <a:p>
            <a:pPr algn="l">
              <a:lnSpc>
                <a:spcPts val="4897"/>
              </a:lnSpc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871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77EA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274726" cy="2234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96978">
            <a:off x="-1202169" y="3530266"/>
            <a:ext cx="3015482" cy="7491880"/>
          </a:xfrm>
          <a:custGeom>
            <a:avLst/>
            <a:gdLst/>
            <a:ahLst/>
            <a:cxnLst/>
            <a:rect r="r" b="b" t="t" l="l"/>
            <a:pathLst>
              <a:path h="7491880" w="3015482">
                <a:moveTo>
                  <a:pt x="0" y="0"/>
                </a:moveTo>
                <a:lnTo>
                  <a:pt x="3015482" y="0"/>
                </a:lnTo>
                <a:lnTo>
                  <a:pt x="3015482" y="7491881"/>
                </a:lnTo>
                <a:lnTo>
                  <a:pt x="0" y="7491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543176">
            <a:off x="16823337" y="-513689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8" y="0"/>
                </a:lnTo>
                <a:lnTo>
                  <a:pt x="1548268" y="2256128"/>
                </a:lnTo>
                <a:lnTo>
                  <a:pt x="0" y="2256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1869937">
            <a:off x="-620207" y="5757859"/>
            <a:ext cx="1382641" cy="3453005"/>
          </a:xfrm>
          <a:custGeom>
            <a:avLst/>
            <a:gdLst/>
            <a:ahLst/>
            <a:cxnLst/>
            <a:rect r="r" b="b" t="t" l="l"/>
            <a:pathLst>
              <a:path h="3453005" w="1382641">
                <a:moveTo>
                  <a:pt x="1382641" y="0"/>
                </a:moveTo>
                <a:lnTo>
                  <a:pt x="0" y="0"/>
                </a:lnTo>
                <a:lnTo>
                  <a:pt x="0" y="3453005"/>
                </a:lnTo>
                <a:lnTo>
                  <a:pt x="1382641" y="3453005"/>
                </a:lnTo>
                <a:lnTo>
                  <a:pt x="138264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096360">
            <a:off x="14509157" y="825054"/>
            <a:ext cx="434001" cy="789093"/>
          </a:xfrm>
          <a:custGeom>
            <a:avLst/>
            <a:gdLst/>
            <a:ahLst/>
            <a:cxnLst/>
            <a:rect r="r" b="b" t="t" l="l"/>
            <a:pathLst>
              <a:path h="789093" w="434001">
                <a:moveTo>
                  <a:pt x="434001" y="0"/>
                </a:moveTo>
                <a:lnTo>
                  <a:pt x="0" y="0"/>
                </a:lnTo>
                <a:lnTo>
                  <a:pt x="0" y="789093"/>
                </a:lnTo>
                <a:lnTo>
                  <a:pt x="434001" y="789093"/>
                </a:lnTo>
                <a:lnTo>
                  <a:pt x="43400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070157">
            <a:off x="15976499" y="1526933"/>
            <a:ext cx="340714" cy="804044"/>
          </a:xfrm>
          <a:custGeom>
            <a:avLst/>
            <a:gdLst/>
            <a:ahLst/>
            <a:cxnLst/>
            <a:rect r="r" b="b" t="t" l="l"/>
            <a:pathLst>
              <a:path h="804044" w="340714">
                <a:moveTo>
                  <a:pt x="340713" y="0"/>
                </a:moveTo>
                <a:lnTo>
                  <a:pt x="0" y="0"/>
                </a:lnTo>
                <a:lnTo>
                  <a:pt x="0" y="804044"/>
                </a:lnTo>
                <a:lnTo>
                  <a:pt x="340713" y="804044"/>
                </a:lnTo>
                <a:lnTo>
                  <a:pt x="340713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29772">
            <a:off x="-485437" y="7189502"/>
            <a:ext cx="2434840" cy="3224954"/>
          </a:xfrm>
          <a:custGeom>
            <a:avLst/>
            <a:gdLst/>
            <a:ahLst/>
            <a:cxnLst/>
            <a:rect r="r" b="b" t="t" l="l"/>
            <a:pathLst>
              <a:path h="3224954" w="2434840">
                <a:moveTo>
                  <a:pt x="0" y="0"/>
                </a:moveTo>
                <a:lnTo>
                  <a:pt x="2434840" y="0"/>
                </a:lnTo>
                <a:lnTo>
                  <a:pt x="2434840" y="3224954"/>
                </a:lnTo>
                <a:lnTo>
                  <a:pt x="0" y="322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049949">
            <a:off x="-485437" y="8787830"/>
            <a:ext cx="2434840" cy="3224954"/>
          </a:xfrm>
          <a:custGeom>
            <a:avLst/>
            <a:gdLst/>
            <a:ahLst/>
            <a:cxnLst/>
            <a:rect r="r" b="b" t="t" l="l"/>
            <a:pathLst>
              <a:path h="3224954" w="2434840">
                <a:moveTo>
                  <a:pt x="0" y="0"/>
                </a:moveTo>
                <a:lnTo>
                  <a:pt x="2434840" y="0"/>
                </a:lnTo>
                <a:lnTo>
                  <a:pt x="2434840" y="3224954"/>
                </a:lnTo>
                <a:lnTo>
                  <a:pt x="0" y="322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206564">
            <a:off x="-104606" y="8936980"/>
            <a:ext cx="1131106" cy="1950183"/>
          </a:xfrm>
          <a:custGeom>
            <a:avLst/>
            <a:gdLst/>
            <a:ahLst/>
            <a:cxnLst/>
            <a:rect r="r" b="b" t="t" l="l"/>
            <a:pathLst>
              <a:path h="1950183" w="1131106">
                <a:moveTo>
                  <a:pt x="0" y="0"/>
                </a:moveTo>
                <a:lnTo>
                  <a:pt x="1131107" y="0"/>
                </a:lnTo>
                <a:lnTo>
                  <a:pt x="1131107" y="1950184"/>
                </a:lnTo>
                <a:lnTo>
                  <a:pt x="0" y="19501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458473">
            <a:off x="16461569" y="8149562"/>
            <a:ext cx="839334" cy="1206957"/>
          </a:xfrm>
          <a:custGeom>
            <a:avLst/>
            <a:gdLst/>
            <a:ahLst/>
            <a:cxnLst/>
            <a:rect r="r" b="b" t="t" l="l"/>
            <a:pathLst>
              <a:path h="1206957" w="839334">
                <a:moveTo>
                  <a:pt x="0" y="0"/>
                </a:moveTo>
                <a:lnTo>
                  <a:pt x="839334" y="0"/>
                </a:lnTo>
                <a:lnTo>
                  <a:pt x="839334" y="1206957"/>
                </a:lnTo>
                <a:lnTo>
                  <a:pt x="0" y="12069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9969" r="0" b="-996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616760">
            <a:off x="16926803" y="7855459"/>
            <a:ext cx="789384" cy="1785321"/>
          </a:xfrm>
          <a:custGeom>
            <a:avLst/>
            <a:gdLst/>
            <a:ahLst/>
            <a:cxnLst/>
            <a:rect r="r" b="b" t="t" l="l"/>
            <a:pathLst>
              <a:path h="1785321" w="789384">
                <a:moveTo>
                  <a:pt x="0" y="0"/>
                </a:moveTo>
                <a:lnTo>
                  <a:pt x="789384" y="0"/>
                </a:lnTo>
                <a:lnTo>
                  <a:pt x="789384" y="1785322"/>
                </a:lnTo>
                <a:lnTo>
                  <a:pt x="0" y="17853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925" r="0" b="-492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616760">
            <a:off x="16523053" y="8704206"/>
            <a:ext cx="1025647" cy="923966"/>
          </a:xfrm>
          <a:custGeom>
            <a:avLst/>
            <a:gdLst/>
            <a:ahLst/>
            <a:cxnLst/>
            <a:rect r="r" b="b" t="t" l="l"/>
            <a:pathLst>
              <a:path h="923966" w="1025647">
                <a:moveTo>
                  <a:pt x="0" y="0"/>
                </a:moveTo>
                <a:lnTo>
                  <a:pt x="1025648" y="0"/>
                </a:lnTo>
                <a:lnTo>
                  <a:pt x="1025648" y="923966"/>
                </a:lnTo>
                <a:lnTo>
                  <a:pt x="0" y="923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925" r="0" b="-4925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735120" y="1248870"/>
            <a:ext cx="12698742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288">
                <a:solidFill>
                  <a:srgbClr val="677EA4"/>
                </a:solidFill>
                <a:latin typeface="TAN Meringue"/>
              </a:rPr>
              <a:t>Abstract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536702" y="3672745"/>
            <a:ext cx="5456266" cy="4635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43"/>
              </a:lnSpc>
            </a:pPr>
            <a:r>
              <a:rPr lang="en-US" sz="3950">
                <a:solidFill>
                  <a:srgbClr val="677EA4"/>
                </a:solidFill>
                <a:latin typeface="Cloud Condensed"/>
              </a:rPr>
              <a:t>Introduce both projects focusing on the optimization of fish navigation using CasADi and the integration of PyTorch models into CasADi through L4CasADi for broader numerical optimization applications.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209858" y="4211395"/>
            <a:ext cx="8049442" cy="3864154"/>
            <a:chOff x="0" y="0"/>
            <a:chExt cx="13227724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3227724" cy="6350000"/>
            </a:xfrm>
            <a:custGeom>
              <a:avLst/>
              <a:gdLst/>
              <a:ahLst/>
              <a:cxnLst/>
              <a:rect r="r" b="b" t="t" l="l"/>
              <a:pathLst>
                <a:path h="6350000" w="13227724">
                  <a:moveTo>
                    <a:pt x="0" y="0"/>
                  </a:moveTo>
                  <a:lnTo>
                    <a:pt x="13227724" y="0"/>
                  </a:lnTo>
                  <a:lnTo>
                    <a:pt x="13227724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11"/>
              <a:stretch>
                <a:fillRect l="0" t="-2077" r="0" b="-2077"/>
              </a:stretch>
            </a:blipFill>
          </p:spPr>
        </p:sp>
      </p:grpSp>
      <p:sp>
        <p:nvSpPr>
          <p:cNvPr name="Freeform 21" id="21"/>
          <p:cNvSpPr/>
          <p:nvPr/>
        </p:nvSpPr>
        <p:spPr>
          <a:xfrm flipH="false" flipV="false" rot="3849024">
            <a:off x="9278534" y="3539009"/>
            <a:ext cx="675766" cy="1687658"/>
          </a:xfrm>
          <a:custGeom>
            <a:avLst/>
            <a:gdLst/>
            <a:ahLst/>
            <a:cxnLst/>
            <a:rect r="r" b="b" t="t" l="l"/>
            <a:pathLst>
              <a:path h="1687658" w="675766">
                <a:moveTo>
                  <a:pt x="0" y="0"/>
                </a:moveTo>
                <a:lnTo>
                  <a:pt x="675767" y="0"/>
                </a:lnTo>
                <a:lnTo>
                  <a:pt x="675767" y="1687658"/>
                </a:lnTo>
                <a:lnTo>
                  <a:pt x="0" y="168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true" flipV="false" rot="-6840837">
            <a:off x="8824676" y="4071030"/>
            <a:ext cx="564242" cy="1205934"/>
          </a:xfrm>
          <a:custGeom>
            <a:avLst/>
            <a:gdLst/>
            <a:ahLst/>
            <a:cxnLst/>
            <a:rect r="r" b="b" t="t" l="l"/>
            <a:pathLst>
              <a:path h="1205934" w="564242">
                <a:moveTo>
                  <a:pt x="564242" y="0"/>
                </a:moveTo>
                <a:lnTo>
                  <a:pt x="0" y="0"/>
                </a:lnTo>
                <a:lnTo>
                  <a:pt x="0" y="1205934"/>
                </a:lnTo>
                <a:lnTo>
                  <a:pt x="564242" y="1205934"/>
                </a:lnTo>
                <a:lnTo>
                  <a:pt x="564242" y="0"/>
                </a:lnTo>
                <a:close/>
              </a:path>
            </a:pathLst>
          </a:custGeom>
          <a:blipFill>
            <a:blip r:embed="rId12"/>
            <a:stretch>
              <a:fillRect l="0" t="0" r="-1252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4022944">
            <a:off x="8940398" y="3902465"/>
            <a:ext cx="1049192" cy="957958"/>
          </a:xfrm>
          <a:custGeom>
            <a:avLst/>
            <a:gdLst/>
            <a:ahLst/>
            <a:cxnLst/>
            <a:rect r="r" b="b" t="t" l="l"/>
            <a:pathLst>
              <a:path h="957958" w="1049192">
                <a:moveTo>
                  <a:pt x="0" y="0"/>
                </a:moveTo>
                <a:lnTo>
                  <a:pt x="1049192" y="0"/>
                </a:lnTo>
                <a:lnTo>
                  <a:pt x="1049192" y="957958"/>
                </a:lnTo>
                <a:lnTo>
                  <a:pt x="0" y="9579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871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77EA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274726" cy="2234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96978">
            <a:off x="-1202169" y="3530266"/>
            <a:ext cx="3015482" cy="7491880"/>
          </a:xfrm>
          <a:custGeom>
            <a:avLst/>
            <a:gdLst/>
            <a:ahLst/>
            <a:cxnLst/>
            <a:rect r="r" b="b" t="t" l="l"/>
            <a:pathLst>
              <a:path h="7491880" w="3015482">
                <a:moveTo>
                  <a:pt x="0" y="0"/>
                </a:moveTo>
                <a:lnTo>
                  <a:pt x="3015482" y="0"/>
                </a:lnTo>
                <a:lnTo>
                  <a:pt x="3015482" y="7491881"/>
                </a:lnTo>
                <a:lnTo>
                  <a:pt x="0" y="7491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543176">
            <a:off x="16823337" y="-513689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8" y="0"/>
                </a:lnTo>
                <a:lnTo>
                  <a:pt x="1548268" y="2256128"/>
                </a:lnTo>
                <a:lnTo>
                  <a:pt x="0" y="2256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1869937">
            <a:off x="-620207" y="5757859"/>
            <a:ext cx="1382641" cy="3453005"/>
          </a:xfrm>
          <a:custGeom>
            <a:avLst/>
            <a:gdLst/>
            <a:ahLst/>
            <a:cxnLst/>
            <a:rect r="r" b="b" t="t" l="l"/>
            <a:pathLst>
              <a:path h="3453005" w="1382641">
                <a:moveTo>
                  <a:pt x="1382641" y="0"/>
                </a:moveTo>
                <a:lnTo>
                  <a:pt x="0" y="0"/>
                </a:lnTo>
                <a:lnTo>
                  <a:pt x="0" y="3453005"/>
                </a:lnTo>
                <a:lnTo>
                  <a:pt x="1382641" y="3453005"/>
                </a:lnTo>
                <a:lnTo>
                  <a:pt x="138264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096360">
            <a:off x="14509157" y="825054"/>
            <a:ext cx="434001" cy="789093"/>
          </a:xfrm>
          <a:custGeom>
            <a:avLst/>
            <a:gdLst/>
            <a:ahLst/>
            <a:cxnLst/>
            <a:rect r="r" b="b" t="t" l="l"/>
            <a:pathLst>
              <a:path h="789093" w="434001">
                <a:moveTo>
                  <a:pt x="434001" y="0"/>
                </a:moveTo>
                <a:lnTo>
                  <a:pt x="0" y="0"/>
                </a:lnTo>
                <a:lnTo>
                  <a:pt x="0" y="789093"/>
                </a:lnTo>
                <a:lnTo>
                  <a:pt x="434001" y="789093"/>
                </a:lnTo>
                <a:lnTo>
                  <a:pt x="43400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070157">
            <a:off x="15976499" y="1526933"/>
            <a:ext cx="340714" cy="804044"/>
          </a:xfrm>
          <a:custGeom>
            <a:avLst/>
            <a:gdLst/>
            <a:ahLst/>
            <a:cxnLst/>
            <a:rect r="r" b="b" t="t" l="l"/>
            <a:pathLst>
              <a:path h="804044" w="340714">
                <a:moveTo>
                  <a:pt x="340713" y="0"/>
                </a:moveTo>
                <a:lnTo>
                  <a:pt x="0" y="0"/>
                </a:lnTo>
                <a:lnTo>
                  <a:pt x="0" y="804044"/>
                </a:lnTo>
                <a:lnTo>
                  <a:pt x="340713" y="804044"/>
                </a:lnTo>
                <a:lnTo>
                  <a:pt x="340713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29772">
            <a:off x="-485437" y="7189502"/>
            <a:ext cx="2434840" cy="3224954"/>
          </a:xfrm>
          <a:custGeom>
            <a:avLst/>
            <a:gdLst/>
            <a:ahLst/>
            <a:cxnLst/>
            <a:rect r="r" b="b" t="t" l="l"/>
            <a:pathLst>
              <a:path h="3224954" w="2434840">
                <a:moveTo>
                  <a:pt x="0" y="0"/>
                </a:moveTo>
                <a:lnTo>
                  <a:pt x="2434840" y="0"/>
                </a:lnTo>
                <a:lnTo>
                  <a:pt x="2434840" y="3224954"/>
                </a:lnTo>
                <a:lnTo>
                  <a:pt x="0" y="322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049949">
            <a:off x="-485437" y="8787830"/>
            <a:ext cx="2434840" cy="3224954"/>
          </a:xfrm>
          <a:custGeom>
            <a:avLst/>
            <a:gdLst/>
            <a:ahLst/>
            <a:cxnLst/>
            <a:rect r="r" b="b" t="t" l="l"/>
            <a:pathLst>
              <a:path h="3224954" w="2434840">
                <a:moveTo>
                  <a:pt x="0" y="0"/>
                </a:moveTo>
                <a:lnTo>
                  <a:pt x="2434840" y="0"/>
                </a:lnTo>
                <a:lnTo>
                  <a:pt x="2434840" y="3224954"/>
                </a:lnTo>
                <a:lnTo>
                  <a:pt x="0" y="322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206564">
            <a:off x="-104606" y="8936980"/>
            <a:ext cx="1131106" cy="1950183"/>
          </a:xfrm>
          <a:custGeom>
            <a:avLst/>
            <a:gdLst/>
            <a:ahLst/>
            <a:cxnLst/>
            <a:rect r="r" b="b" t="t" l="l"/>
            <a:pathLst>
              <a:path h="1950183" w="1131106">
                <a:moveTo>
                  <a:pt x="0" y="0"/>
                </a:moveTo>
                <a:lnTo>
                  <a:pt x="1131107" y="0"/>
                </a:lnTo>
                <a:lnTo>
                  <a:pt x="1131107" y="1950184"/>
                </a:lnTo>
                <a:lnTo>
                  <a:pt x="0" y="19501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458473">
            <a:off x="14279814" y="6841964"/>
            <a:ext cx="839334" cy="1206957"/>
          </a:xfrm>
          <a:custGeom>
            <a:avLst/>
            <a:gdLst/>
            <a:ahLst/>
            <a:cxnLst/>
            <a:rect r="r" b="b" t="t" l="l"/>
            <a:pathLst>
              <a:path h="1206957" w="839334">
                <a:moveTo>
                  <a:pt x="0" y="0"/>
                </a:moveTo>
                <a:lnTo>
                  <a:pt x="839335" y="0"/>
                </a:lnTo>
                <a:lnTo>
                  <a:pt x="839335" y="1206957"/>
                </a:lnTo>
                <a:lnTo>
                  <a:pt x="0" y="12069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9969" r="0" b="-996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616760">
            <a:off x="14745049" y="6547861"/>
            <a:ext cx="789384" cy="1785321"/>
          </a:xfrm>
          <a:custGeom>
            <a:avLst/>
            <a:gdLst/>
            <a:ahLst/>
            <a:cxnLst/>
            <a:rect r="r" b="b" t="t" l="l"/>
            <a:pathLst>
              <a:path h="1785321" w="789384">
                <a:moveTo>
                  <a:pt x="0" y="0"/>
                </a:moveTo>
                <a:lnTo>
                  <a:pt x="789384" y="0"/>
                </a:lnTo>
                <a:lnTo>
                  <a:pt x="789384" y="1785321"/>
                </a:lnTo>
                <a:lnTo>
                  <a:pt x="0" y="1785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925" r="0" b="-492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616760">
            <a:off x="14341299" y="7396607"/>
            <a:ext cx="1025647" cy="923966"/>
          </a:xfrm>
          <a:custGeom>
            <a:avLst/>
            <a:gdLst/>
            <a:ahLst/>
            <a:cxnLst/>
            <a:rect r="r" b="b" t="t" l="l"/>
            <a:pathLst>
              <a:path h="923966" w="1025647">
                <a:moveTo>
                  <a:pt x="0" y="0"/>
                </a:moveTo>
                <a:lnTo>
                  <a:pt x="1025647" y="0"/>
                </a:lnTo>
                <a:lnTo>
                  <a:pt x="1025647" y="923967"/>
                </a:lnTo>
                <a:lnTo>
                  <a:pt x="0" y="923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925" r="0" b="-4925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3849024">
            <a:off x="14534141" y="2398442"/>
            <a:ext cx="675766" cy="1687658"/>
          </a:xfrm>
          <a:custGeom>
            <a:avLst/>
            <a:gdLst/>
            <a:ahLst/>
            <a:cxnLst/>
            <a:rect r="r" b="b" t="t" l="l"/>
            <a:pathLst>
              <a:path h="1687658" w="675766">
                <a:moveTo>
                  <a:pt x="0" y="0"/>
                </a:moveTo>
                <a:lnTo>
                  <a:pt x="675767" y="0"/>
                </a:lnTo>
                <a:lnTo>
                  <a:pt x="675767" y="1687658"/>
                </a:lnTo>
                <a:lnTo>
                  <a:pt x="0" y="168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-6840837">
            <a:off x="14080283" y="2930463"/>
            <a:ext cx="564242" cy="1205934"/>
          </a:xfrm>
          <a:custGeom>
            <a:avLst/>
            <a:gdLst/>
            <a:ahLst/>
            <a:cxnLst/>
            <a:rect r="r" b="b" t="t" l="l"/>
            <a:pathLst>
              <a:path h="1205934" w="564242">
                <a:moveTo>
                  <a:pt x="564242" y="0"/>
                </a:moveTo>
                <a:lnTo>
                  <a:pt x="0" y="0"/>
                </a:lnTo>
                <a:lnTo>
                  <a:pt x="0" y="1205934"/>
                </a:lnTo>
                <a:lnTo>
                  <a:pt x="564242" y="1205934"/>
                </a:lnTo>
                <a:lnTo>
                  <a:pt x="564242" y="0"/>
                </a:lnTo>
                <a:close/>
              </a:path>
            </a:pathLst>
          </a:custGeom>
          <a:blipFill>
            <a:blip r:embed="rId11"/>
            <a:stretch>
              <a:fillRect l="0" t="0" r="-1252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4022944">
            <a:off x="14196005" y="2761898"/>
            <a:ext cx="1049192" cy="957958"/>
          </a:xfrm>
          <a:custGeom>
            <a:avLst/>
            <a:gdLst/>
            <a:ahLst/>
            <a:cxnLst/>
            <a:rect r="r" b="b" t="t" l="l"/>
            <a:pathLst>
              <a:path h="957958" w="1049192">
                <a:moveTo>
                  <a:pt x="0" y="0"/>
                </a:moveTo>
                <a:lnTo>
                  <a:pt x="1049191" y="0"/>
                </a:lnTo>
                <a:lnTo>
                  <a:pt x="1049191" y="957958"/>
                </a:lnTo>
                <a:lnTo>
                  <a:pt x="0" y="957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720230" y="1186166"/>
            <a:ext cx="12698742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288">
                <a:solidFill>
                  <a:srgbClr val="677EA4"/>
                </a:solidFill>
                <a:latin typeface="TAN Meringue"/>
              </a:rPr>
              <a:t>Introduction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11492" y="2723577"/>
            <a:ext cx="13422370" cy="6305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209" indent="-323605" lvl="1">
              <a:lnSpc>
                <a:spcPts val="4196"/>
              </a:lnSpc>
              <a:buFont typeface="Arial"/>
              <a:buChar char="•"/>
            </a:pPr>
            <a:r>
              <a:rPr lang="en-US" sz="2997">
                <a:solidFill>
                  <a:srgbClr val="677EA4"/>
                </a:solidFill>
                <a:latin typeface="Cloud Condensed Bold"/>
              </a:rPr>
              <a:t>CasADi Overview:</a:t>
            </a:r>
            <a:r>
              <a:rPr lang="en-US" sz="2997">
                <a:solidFill>
                  <a:srgbClr val="677EA4"/>
                </a:solidFill>
                <a:latin typeface="Cloud Condensed"/>
              </a:rPr>
              <a:t> Explain CasADi's role in numerical optimization.</a:t>
            </a:r>
          </a:p>
          <a:p>
            <a:pPr algn="just">
              <a:lnSpc>
                <a:spcPts val="4196"/>
              </a:lnSpc>
            </a:pPr>
          </a:p>
          <a:p>
            <a:pPr algn="just">
              <a:lnSpc>
                <a:spcPts val="4196"/>
              </a:lnSpc>
            </a:pPr>
          </a:p>
          <a:p>
            <a:pPr algn="just" marL="647209" indent="-323605" lvl="1">
              <a:lnSpc>
                <a:spcPts val="4196"/>
              </a:lnSpc>
              <a:buFont typeface="Arial"/>
              <a:buChar char="•"/>
            </a:pPr>
            <a:r>
              <a:rPr lang="en-US" sz="2997">
                <a:solidFill>
                  <a:srgbClr val="677EA4"/>
                </a:solidFill>
                <a:latin typeface="Cloud Condensed Bold"/>
              </a:rPr>
              <a:t>L4CasADi Introduction:</a:t>
            </a:r>
            <a:r>
              <a:rPr lang="en-US" sz="2997">
                <a:solidFill>
                  <a:srgbClr val="677EA4"/>
                </a:solidFill>
                <a:latin typeface="Cloud Condensed"/>
              </a:rPr>
              <a:t> Introduce L4CasADi as an extension that integrates machine learning models from PyTorch into CasADi.</a:t>
            </a:r>
          </a:p>
          <a:p>
            <a:pPr algn="just">
              <a:lnSpc>
                <a:spcPts val="4196"/>
              </a:lnSpc>
            </a:pPr>
          </a:p>
          <a:p>
            <a:pPr algn="just" marL="647209" indent="-323605" lvl="1">
              <a:lnSpc>
                <a:spcPts val="4196"/>
              </a:lnSpc>
              <a:buFont typeface="Arial"/>
              <a:buChar char="•"/>
            </a:pPr>
            <a:r>
              <a:rPr lang="en-US" sz="2997">
                <a:solidFill>
                  <a:srgbClr val="677EA4"/>
                </a:solidFill>
                <a:latin typeface="Cloud Condensed Bold"/>
              </a:rPr>
              <a:t>Usage of L4CasADi </a:t>
            </a:r>
            <a:r>
              <a:rPr lang="en-US" sz="2997">
                <a:solidFill>
                  <a:srgbClr val="677EA4"/>
                </a:solidFill>
                <a:latin typeface="Cloud Condensed"/>
              </a:rPr>
              <a:t>: The paper explains how to define and use L4CasADi models within </a:t>
            </a:r>
          </a:p>
          <a:p>
            <a:pPr algn="just">
              <a:lnSpc>
                <a:spcPts val="4196"/>
              </a:lnSpc>
            </a:pPr>
            <a:r>
              <a:rPr lang="en-US" sz="2997">
                <a:solidFill>
                  <a:srgbClr val="677EA4"/>
                </a:solidFill>
                <a:latin typeface="Cloud Condensed"/>
              </a:rPr>
              <a:t>CasADi's symbolic graph framework, highlighting the ease of use and flexibility in </a:t>
            </a:r>
          </a:p>
          <a:p>
            <a:pPr algn="just">
              <a:lnSpc>
                <a:spcPts val="4196"/>
              </a:lnSpc>
            </a:pPr>
            <a:r>
              <a:rPr lang="en-US" sz="2997">
                <a:solidFill>
                  <a:srgbClr val="677EA4"/>
                </a:solidFill>
                <a:latin typeface="Cloud Condensed"/>
              </a:rPr>
              <a:t>handling different PyTorch model architectures.</a:t>
            </a:r>
          </a:p>
          <a:p>
            <a:pPr algn="just">
              <a:lnSpc>
                <a:spcPts val="4196"/>
              </a:lnSpc>
            </a:pPr>
          </a:p>
          <a:p>
            <a:pPr algn="just">
              <a:lnSpc>
                <a:spcPts val="4196"/>
              </a:lnSpc>
            </a:pPr>
          </a:p>
          <a:p>
            <a:pPr algn="just">
              <a:lnSpc>
                <a:spcPts val="4196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27273" y="1319516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77EA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274726" cy="2234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96978">
            <a:off x="-1202169" y="3530266"/>
            <a:ext cx="3015482" cy="7491880"/>
          </a:xfrm>
          <a:custGeom>
            <a:avLst/>
            <a:gdLst/>
            <a:ahLst/>
            <a:cxnLst/>
            <a:rect r="r" b="b" t="t" l="l"/>
            <a:pathLst>
              <a:path h="7491880" w="3015482">
                <a:moveTo>
                  <a:pt x="0" y="0"/>
                </a:moveTo>
                <a:lnTo>
                  <a:pt x="3015482" y="0"/>
                </a:lnTo>
                <a:lnTo>
                  <a:pt x="3015482" y="7491881"/>
                </a:lnTo>
                <a:lnTo>
                  <a:pt x="0" y="7491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543176">
            <a:off x="16823337" y="-513689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8" y="0"/>
                </a:lnTo>
                <a:lnTo>
                  <a:pt x="1548268" y="2256128"/>
                </a:lnTo>
                <a:lnTo>
                  <a:pt x="0" y="2256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1869937">
            <a:off x="-620207" y="5757859"/>
            <a:ext cx="1382641" cy="3453005"/>
          </a:xfrm>
          <a:custGeom>
            <a:avLst/>
            <a:gdLst/>
            <a:ahLst/>
            <a:cxnLst/>
            <a:rect r="r" b="b" t="t" l="l"/>
            <a:pathLst>
              <a:path h="3453005" w="1382641">
                <a:moveTo>
                  <a:pt x="1382641" y="0"/>
                </a:moveTo>
                <a:lnTo>
                  <a:pt x="0" y="0"/>
                </a:lnTo>
                <a:lnTo>
                  <a:pt x="0" y="3453005"/>
                </a:lnTo>
                <a:lnTo>
                  <a:pt x="1382641" y="3453005"/>
                </a:lnTo>
                <a:lnTo>
                  <a:pt x="138264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096360">
            <a:off x="14509157" y="825054"/>
            <a:ext cx="434001" cy="789093"/>
          </a:xfrm>
          <a:custGeom>
            <a:avLst/>
            <a:gdLst/>
            <a:ahLst/>
            <a:cxnLst/>
            <a:rect r="r" b="b" t="t" l="l"/>
            <a:pathLst>
              <a:path h="789093" w="434001">
                <a:moveTo>
                  <a:pt x="434001" y="0"/>
                </a:moveTo>
                <a:lnTo>
                  <a:pt x="0" y="0"/>
                </a:lnTo>
                <a:lnTo>
                  <a:pt x="0" y="789093"/>
                </a:lnTo>
                <a:lnTo>
                  <a:pt x="434001" y="789093"/>
                </a:lnTo>
                <a:lnTo>
                  <a:pt x="43400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070157">
            <a:off x="15976499" y="1526933"/>
            <a:ext cx="340714" cy="804044"/>
          </a:xfrm>
          <a:custGeom>
            <a:avLst/>
            <a:gdLst/>
            <a:ahLst/>
            <a:cxnLst/>
            <a:rect r="r" b="b" t="t" l="l"/>
            <a:pathLst>
              <a:path h="804044" w="340714">
                <a:moveTo>
                  <a:pt x="340713" y="0"/>
                </a:moveTo>
                <a:lnTo>
                  <a:pt x="0" y="0"/>
                </a:lnTo>
                <a:lnTo>
                  <a:pt x="0" y="804044"/>
                </a:lnTo>
                <a:lnTo>
                  <a:pt x="340713" y="804044"/>
                </a:lnTo>
                <a:lnTo>
                  <a:pt x="340713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29772">
            <a:off x="-485437" y="7189502"/>
            <a:ext cx="2434840" cy="3224954"/>
          </a:xfrm>
          <a:custGeom>
            <a:avLst/>
            <a:gdLst/>
            <a:ahLst/>
            <a:cxnLst/>
            <a:rect r="r" b="b" t="t" l="l"/>
            <a:pathLst>
              <a:path h="3224954" w="2434840">
                <a:moveTo>
                  <a:pt x="0" y="0"/>
                </a:moveTo>
                <a:lnTo>
                  <a:pt x="2434840" y="0"/>
                </a:lnTo>
                <a:lnTo>
                  <a:pt x="2434840" y="3224954"/>
                </a:lnTo>
                <a:lnTo>
                  <a:pt x="0" y="322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049949">
            <a:off x="-485437" y="8787830"/>
            <a:ext cx="2434840" cy="3224954"/>
          </a:xfrm>
          <a:custGeom>
            <a:avLst/>
            <a:gdLst/>
            <a:ahLst/>
            <a:cxnLst/>
            <a:rect r="r" b="b" t="t" l="l"/>
            <a:pathLst>
              <a:path h="3224954" w="2434840">
                <a:moveTo>
                  <a:pt x="0" y="0"/>
                </a:moveTo>
                <a:lnTo>
                  <a:pt x="2434840" y="0"/>
                </a:lnTo>
                <a:lnTo>
                  <a:pt x="2434840" y="3224954"/>
                </a:lnTo>
                <a:lnTo>
                  <a:pt x="0" y="322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206564">
            <a:off x="-104606" y="8936980"/>
            <a:ext cx="1131106" cy="1950183"/>
          </a:xfrm>
          <a:custGeom>
            <a:avLst/>
            <a:gdLst/>
            <a:ahLst/>
            <a:cxnLst/>
            <a:rect r="r" b="b" t="t" l="l"/>
            <a:pathLst>
              <a:path h="1950183" w="1131106">
                <a:moveTo>
                  <a:pt x="0" y="0"/>
                </a:moveTo>
                <a:lnTo>
                  <a:pt x="1131107" y="0"/>
                </a:lnTo>
                <a:lnTo>
                  <a:pt x="1131107" y="1950184"/>
                </a:lnTo>
                <a:lnTo>
                  <a:pt x="0" y="19501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458473">
            <a:off x="17239258" y="2252460"/>
            <a:ext cx="839334" cy="1206957"/>
          </a:xfrm>
          <a:custGeom>
            <a:avLst/>
            <a:gdLst/>
            <a:ahLst/>
            <a:cxnLst/>
            <a:rect r="r" b="b" t="t" l="l"/>
            <a:pathLst>
              <a:path h="1206957" w="839334">
                <a:moveTo>
                  <a:pt x="0" y="0"/>
                </a:moveTo>
                <a:lnTo>
                  <a:pt x="839334" y="0"/>
                </a:lnTo>
                <a:lnTo>
                  <a:pt x="839334" y="1206957"/>
                </a:lnTo>
                <a:lnTo>
                  <a:pt x="0" y="12069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9969" r="0" b="-996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616760">
            <a:off x="1207236" y="489495"/>
            <a:ext cx="789384" cy="1785321"/>
          </a:xfrm>
          <a:custGeom>
            <a:avLst/>
            <a:gdLst/>
            <a:ahLst/>
            <a:cxnLst/>
            <a:rect r="r" b="b" t="t" l="l"/>
            <a:pathLst>
              <a:path h="1785321" w="789384">
                <a:moveTo>
                  <a:pt x="0" y="0"/>
                </a:moveTo>
                <a:lnTo>
                  <a:pt x="789384" y="0"/>
                </a:lnTo>
                <a:lnTo>
                  <a:pt x="789384" y="1785321"/>
                </a:lnTo>
                <a:lnTo>
                  <a:pt x="0" y="1785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925" r="0" b="-492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616760">
            <a:off x="17045050" y="9180803"/>
            <a:ext cx="1025647" cy="923966"/>
          </a:xfrm>
          <a:custGeom>
            <a:avLst/>
            <a:gdLst/>
            <a:ahLst/>
            <a:cxnLst/>
            <a:rect r="r" b="b" t="t" l="l"/>
            <a:pathLst>
              <a:path h="923966" w="1025647">
                <a:moveTo>
                  <a:pt x="0" y="0"/>
                </a:moveTo>
                <a:lnTo>
                  <a:pt x="1025647" y="0"/>
                </a:lnTo>
                <a:lnTo>
                  <a:pt x="1025647" y="923966"/>
                </a:lnTo>
                <a:lnTo>
                  <a:pt x="0" y="923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925" r="0" b="-4925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3849024">
            <a:off x="14534141" y="2398442"/>
            <a:ext cx="675766" cy="1687658"/>
          </a:xfrm>
          <a:custGeom>
            <a:avLst/>
            <a:gdLst/>
            <a:ahLst/>
            <a:cxnLst/>
            <a:rect r="r" b="b" t="t" l="l"/>
            <a:pathLst>
              <a:path h="1687658" w="675766">
                <a:moveTo>
                  <a:pt x="0" y="0"/>
                </a:moveTo>
                <a:lnTo>
                  <a:pt x="675767" y="0"/>
                </a:lnTo>
                <a:lnTo>
                  <a:pt x="675767" y="1687658"/>
                </a:lnTo>
                <a:lnTo>
                  <a:pt x="0" y="168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-6840837">
            <a:off x="14080283" y="2930463"/>
            <a:ext cx="564242" cy="1205934"/>
          </a:xfrm>
          <a:custGeom>
            <a:avLst/>
            <a:gdLst/>
            <a:ahLst/>
            <a:cxnLst/>
            <a:rect r="r" b="b" t="t" l="l"/>
            <a:pathLst>
              <a:path h="1205934" w="564242">
                <a:moveTo>
                  <a:pt x="564242" y="0"/>
                </a:moveTo>
                <a:lnTo>
                  <a:pt x="0" y="0"/>
                </a:lnTo>
                <a:lnTo>
                  <a:pt x="0" y="1205934"/>
                </a:lnTo>
                <a:lnTo>
                  <a:pt x="564242" y="1205934"/>
                </a:lnTo>
                <a:lnTo>
                  <a:pt x="564242" y="0"/>
                </a:lnTo>
                <a:close/>
              </a:path>
            </a:pathLst>
          </a:custGeom>
          <a:blipFill>
            <a:blip r:embed="rId11"/>
            <a:stretch>
              <a:fillRect l="0" t="0" r="-1252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4022944">
            <a:off x="14196005" y="2761898"/>
            <a:ext cx="1049192" cy="957958"/>
          </a:xfrm>
          <a:custGeom>
            <a:avLst/>
            <a:gdLst/>
            <a:ahLst/>
            <a:cxnLst/>
            <a:rect r="r" b="b" t="t" l="l"/>
            <a:pathLst>
              <a:path h="957958" w="1049192">
                <a:moveTo>
                  <a:pt x="0" y="0"/>
                </a:moveTo>
                <a:lnTo>
                  <a:pt x="1049191" y="0"/>
                </a:lnTo>
                <a:lnTo>
                  <a:pt x="1049191" y="957958"/>
                </a:lnTo>
                <a:lnTo>
                  <a:pt x="0" y="957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4096453" y="3303397"/>
            <a:ext cx="10095095" cy="5718200"/>
          </a:xfrm>
          <a:custGeom>
            <a:avLst/>
            <a:gdLst/>
            <a:ahLst/>
            <a:cxnLst/>
            <a:rect r="r" b="b" t="t" l="l"/>
            <a:pathLst>
              <a:path h="5718200" w="10095095">
                <a:moveTo>
                  <a:pt x="0" y="0"/>
                </a:moveTo>
                <a:lnTo>
                  <a:pt x="10095094" y="0"/>
                </a:lnTo>
                <a:lnTo>
                  <a:pt x="10095094" y="5718200"/>
                </a:lnTo>
                <a:lnTo>
                  <a:pt x="0" y="571820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794629" y="1464248"/>
            <a:ext cx="12698742" cy="1226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288">
                <a:solidFill>
                  <a:srgbClr val="677EA4"/>
                </a:solidFill>
                <a:latin typeface="TAN Meringue"/>
              </a:rPr>
              <a:t>THE Problem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27273" y="1319516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77EA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274726" cy="2234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96978">
            <a:off x="-1202169" y="3530266"/>
            <a:ext cx="3015482" cy="7491880"/>
          </a:xfrm>
          <a:custGeom>
            <a:avLst/>
            <a:gdLst/>
            <a:ahLst/>
            <a:cxnLst/>
            <a:rect r="r" b="b" t="t" l="l"/>
            <a:pathLst>
              <a:path h="7491880" w="3015482">
                <a:moveTo>
                  <a:pt x="0" y="0"/>
                </a:moveTo>
                <a:lnTo>
                  <a:pt x="3015482" y="0"/>
                </a:lnTo>
                <a:lnTo>
                  <a:pt x="3015482" y="7491881"/>
                </a:lnTo>
                <a:lnTo>
                  <a:pt x="0" y="7491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543176">
            <a:off x="16823337" y="-513689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8" y="0"/>
                </a:lnTo>
                <a:lnTo>
                  <a:pt x="1548268" y="2256128"/>
                </a:lnTo>
                <a:lnTo>
                  <a:pt x="0" y="2256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1869937">
            <a:off x="-620207" y="5757859"/>
            <a:ext cx="1382641" cy="3453005"/>
          </a:xfrm>
          <a:custGeom>
            <a:avLst/>
            <a:gdLst/>
            <a:ahLst/>
            <a:cxnLst/>
            <a:rect r="r" b="b" t="t" l="l"/>
            <a:pathLst>
              <a:path h="3453005" w="1382641">
                <a:moveTo>
                  <a:pt x="1382641" y="0"/>
                </a:moveTo>
                <a:lnTo>
                  <a:pt x="0" y="0"/>
                </a:lnTo>
                <a:lnTo>
                  <a:pt x="0" y="3453005"/>
                </a:lnTo>
                <a:lnTo>
                  <a:pt x="1382641" y="3453005"/>
                </a:lnTo>
                <a:lnTo>
                  <a:pt x="138264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096360">
            <a:off x="14509157" y="825054"/>
            <a:ext cx="434001" cy="789093"/>
          </a:xfrm>
          <a:custGeom>
            <a:avLst/>
            <a:gdLst/>
            <a:ahLst/>
            <a:cxnLst/>
            <a:rect r="r" b="b" t="t" l="l"/>
            <a:pathLst>
              <a:path h="789093" w="434001">
                <a:moveTo>
                  <a:pt x="434001" y="0"/>
                </a:moveTo>
                <a:lnTo>
                  <a:pt x="0" y="0"/>
                </a:lnTo>
                <a:lnTo>
                  <a:pt x="0" y="789093"/>
                </a:lnTo>
                <a:lnTo>
                  <a:pt x="434001" y="789093"/>
                </a:lnTo>
                <a:lnTo>
                  <a:pt x="43400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070157">
            <a:off x="15976499" y="1526933"/>
            <a:ext cx="340714" cy="804044"/>
          </a:xfrm>
          <a:custGeom>
            <a:avLst/>
            <a:gdLst/>
            <a:ahLst/>
            <a:cxnLst/>
            <a:rect r="r" b="b" t="t" l="l"/>
            <a:pathLst>
              <a:path h="804044" w="340714">
                <a:moveTo>
                  <a:pt x="340713" y="0"/>
                </a:moveTo>
                <a:lnTo>
                  <a:pt x="0" y="0"/>
                </a:lnTo>
                <a:lnTo>
                  <a:pt x="0" y="804044"/>
                </a:lnTo>
                <a:lnTo>
                  <a:pt x="340713" y="804044"/>
                </a:lnTo>
                <a:lnTo>
                  <a:pt x="340713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29772">
            <a:off x="-485437" y="7189502"/>
            <a:ext cx="2434840" cy="3224954"/>
          </a:xfrm>
          <a:custGeom>
            <a:avLst/>
            <a:gdLst/>
            <a:ahLst/>
            <a:cxnLst/>
            <a:rect r="r" b="b" t="t" l="l"/>
            <a:pathLst>
              <a:path h="3224954" w="2434840">
                <a:moveTo>
                  <a:pt x="0" y="0"/>
                </a:moveTo>
                <a:lnTo>
                  <a:pt x="2434840" y="0"/>
                </a:lnTo>
                <a:lnTo>
                  <a:pt x="2434840" y="3224954"/>
                </a:lnTo>
                <a:lnTo>
                  <a:pt x="0" y="322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049949">
            <a:off x="-485437" y="8787830"/>
            <a:ext cx="2434840" cy="3224954"/>
          </a:xfrm>
          <a:custGeom>
            <a:avLst/>
            <a:gdLst/>
            <a:ahLst/>
            <a:cxnLst/>
            <a:rect r="r" b="b" t="t" l="l"/>
            <a:pathLst>
              <a:path h="3224954" w="2434840">
                <a:moveTo>
                  <a:pt x="0" y="0"/>
                </a:moveTo>
                <a:lnTo>
                  <a:pt x="2434840" y="0"/>
                </a:lnTo>
                <a:lnTo>
                  <a:pt x="2434840" y="3224954"/>
                </a:lnTo>
                <a:lnTo>
                  <a:pt x="0" y="322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206564">
            <a:off x="-104606" y="8936980"/>
            <a:ext cx="1131106" cy="1950183"/>
          </a:xfrm>
          <a:custGeom>
            <a:avLst/>
            <a:gdLst/>
            <a:ahLst/>
            <a:cxnLst/>
            <a:rect r="r" b="b" t="t" l="l"/>
            <a:pathLst>
              <a:path h="1950183" w="1131106">
                <a:moveTo>
                  <a:pt x="0" y="0"/>
                </a:moveTo>
                <a:lnTo>
                  <a:pt x="1131107" y="0"/>
                </a:lnTo>
                <a:lnTo>
                  <a:pt x="1131107" y="1950184"/>
                </a:lnTo>
                <a:lnTo>
                  <a:pt x="0" y="19501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458473">
            <a:off x="17239258" y="2252460"/>
            <a:ext cx="839334" cy="1206957"/>
          </a:xfrm>
          <a:custGeom>
            <a:avLst/>
            <a:gdLst/>
            <a:ahLst/>
            <a:cxnLst/>
            <a:rect r="r" b="b" t="t" l="l"/>
            <a:pathLst>
              <a:path h="1206957" w="839334">
                <a:moveTo>
                  <a:pt x="0" y="0"/>
                </a:moveTo>
                <a:lnTo>
                  <a:pt x="839334" y="0"/>
                </a:lnTo>
                <a:lnTo>
                  <a:pt x="839334" y="1206957"/>
                </a:lnTo>
                <a:lnTo>
                  <a:pt x="0" y="12069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9969" r="0" b="-996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616760">
            <a:off x="1207236" y="489495"/>
            <a:ext cx="789384" cy="1785321"/>
          </a:xfrm>
          <a:custGeom>
            <a:avLst/>
            <a:gdLst/>
            <a:ahLst/>
            <a:cxnLst/>
            <a:rect r="r" b="b" t="t" l="l"/>
            <a:pathLst>
              <a:path h="1785321" w="789384">
                <a:moveTo>
                  <a:pt x="0" y="0"/>
                </a:moveTo>
                <a:lnTo>
                  <a:pt x="789384" y="0"/>
                </a:lnTo>
                <a:lnTo>
                  <a:pt x="789384" y="1785321"/>
                </a:lnTo>
                <a:lnTo>
                  <a:pt x="0" y="1785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925" r="0" b="-492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616760">
            <a:off x="17045050" y="9180803"/>
            <a:ext cx="1025647" cy="923966"/>
          </a:xfrm>
          <a:custGeom>
            <a:avLst/>
            <a:gdLst/>
            <a:ahLst/>
            <a:cxnLst/>
            <a:rect r="r" b="b" t="t" l="l"/>
            <a:pathLst>
              <a:path h="923966" w="1025647">
                <a:moveTo>
                  <a:pt x="0" y="0"/>
                </a:moveTo>
                <a:lnTo>
                  <a:pt x="1025647" y="0"/>
                </a:lnTo>
                <a:lnTo>
                  <a:pt x="1025647" y="923966"/>
                </a:lnTo>
                <a:lnTo>
                  <a:pt x="0" y="923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925" r="0" b="-4925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3849024">
            <a:off x="14534141" y="2398442"/>
            <a:ext cx="675766" cy="1687658"/>
          </a:xfrm>
          <a:custGeom>
            <a:avLst/>
            <a:gdLst/>
            <a:ahLst/>
            <a:cxnLst/>
            <a:rect r="r" b="b" t="t" l="l"/>
            <a:pathLst>
              <a:path h="1687658" w="675766">
                <a:moveTo>
                  <a:pt x="0" y="0"/>
                </a:moveTo>
                <a:lnTo>
                  <a:pt x="675767" y="0"/>
                </a:lnTo>
                <a:lnTo>
                  <a:pt x="675767" y="1687658"/>
                </a:lnTo>
                <a:lnTo>
                  <a:pt x="0" y="168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-6840837">
            <a:off x="14080283" y="2930463"/>
            <a:ext cx="564242" cy="1205934"/>
          </a:xfrm>
          <a:custGeom>
            <a:avLst/>
            <a:gdLst/>
            <a:ahLst/>
            <a:cxnLst/>
            <a:rect r="r" b="b" t="t" l="l"/>
            <a:pathLst>
              <a:path h="1205934" w="564242">
                <a:moveTo>
                  <a:pt x="564242" y="0"/>
                </a:moveTo>
                <a:lnTo>
                  <a:pt x="0" y="0"/>
                </a:lnTo>
                <a:lnTo>
                  <a:pt x="0" y="1205934"/>
                </a:lnTo>
                <a:lnTo>
                  <a:pt x="564242" y="1205934"/>
                </a:lnTo>
                <a:lnTo>
                  <a:pt x="564242" y="0"/>
                </a:lnTo>
                <a:close/>
              </a:path>
            </a:pathLst>
          </a:custGeom>
          <a:blipFill>
            <a:blip r:embed="rId11"/>
            <a:stretch>
              <a:fillRect l="0" t="0" r="-1252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4022944">
            <a:off x="14196005" y="2761898"/>
            <a:ext cx="1049192" cy="957958"/>
          </a:xfrm>
          <a:custGeom>
            <a:avLst/>
            <a:gdLst/>
            <a:ahLst/>
            <a:cxnLst/>
            <a:rect r="r" b="b" t="t" l="l"/>
            <a:pathLst>
              <a:path h="957958" w="1049192">
                <a:moveTo>
                  <a:pt x="0" y="0"/>
                </a:moveTo>
                <a:lnTo>
                  <a:pt x="1049191" y="0"/>
                </a:lnTo>
                <a:lnTo>
                  <a:pt x="1049191" y="957958"/>
                </a:lnTo>
                <a:lnTo>
                  <a:pt x="0" y="957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794629" y="1464248"/>
            <a:ext cx="12698742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288">
                <a:solidFill>
                  <a:srgbClr val="677EA4"/>
                </a:solidFill>
                <a:latin typeface="TAN Meringue"/>
              </a:rPr>
              <a:t>How CasADi Works</a:t>
            </a:r>
          </a:p>
          <a:p>
            <a:pPr algn="ctr">
              <a:lnSpc>
                <a:spcPts val="1008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601928" y="3637258"/>
            <a:ext cx="15100172" cy="4174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8434" indent="-319217" lvl="1">
              <a:lnSpc>
                <a:spcPts val="4139"/>
              </a:lnSpc>
              <a:buFont typeface="Arial"/>
              <a:buChar char="•"/>
            </a:pPr>
            <a:r>
              <a:rPr lang="en-US" sz="2957">
                <a:solidFill>
                  <a:srgbClr val="677EA4"/>
                </a:solidFill>
                <a:latin typeface="Cloud Condensed Bold"/>
              </a:rPr>
              <a:t>Symbolic Expressions:</a:t>
            </a:r>
            <a:r>
              <a:rPr lang="en-US" sz="2957">
                <a:solidFill>
                  <a:srgbClr val="677EA4"/>
                </a:solidFill>
                <a:latin typeface="Cloud Condensed"/>
              </a:rPr>
              <a:t> Users can construct symbolic expressions for automatically differentiable functions.</a:t>
            </a:r>
          </a:p>
          <a:p>
            <a:pPr algn="just">
              <a:lnSpc>
                <a:spcPts val="4139"/>
              </a:lnSpc>
            </a:pPr>
          </a:p>
          <a:p>
            <a:pPr algn="just" marL="638434" indent="-319217" lvl="1">
              <a:lnSpc>
                <a:spcPts val="4139"/>
              </a:lnSpc>
              <a:buFont typeface="Arial"/>
              <a:buChar char="•"/>
            </a:pPr>
            <a:r>
              <a:rPr lang="en-US" sz="2957">
                <a:solidFill>
                  <a:srgbClr val="677EA4"/>
                </a:solidFill>
                <a:latin typeface="Cloud Condensed Bold"/>
              </a:rPr>
              <a:t>Algorithmic Differentiation (AD):</a:t>
            </a:r>
            <a:r>
              <a:rPr lang="en-US" sz="2957">
                <a:solidFill>
                  <a:srgbClr val="677EA4"/>
                </a:solidFill>
                <a:latin typeface="Cloud Condensed"/>
              </a:rPr>
              <a:t> Facilitates efficient sensitivity analysis for systems of equations, ODEs, and DAEs.</a:t>
            </a:r>
          </a:p>
          <a:p>
            <a:pPr algn="just">
              <a:lnSpc>
                <a:spcPts val="4139"/>
              </a:lnSpc>
            </a:pPr>
          </a:p>
          <a:p>
            <a:pPr algn="just" marL="638434" indent="-319217" lvl="1">
              <a:lnSpc>
                <a:spcPts val="4139"/>
              </a:lnSpc>
              <a:buFont typeface="Arial"/>
              <a:buChar char="•"/>
            </a:pPr>
            <a:r>
              <a:rPr lang="en-US" sz="2957">
                <a:solidFill>
                  <a:srgbClr val="677EA4"/>
                </a:solidFill>
                <a:latin typeface="Cloud Condensed Bold"/>
              </a:rPr>
              <a:t>Solver Integration</a:t>
            </a:r>
            <a:r>
              <a:rPr lang="en-US" sz="2957">
                <a:solidFill>
                  <a:srgbClr val="677EA4"/>
                </a:solidFill>
                <a:latin typeface="Cloud Condensed"/>
              </a:rPr>
              <a:t>: Supports various optimization problems including NLPs, LPs, and QPs.</a:t>
            </a:r>
          </a:p>
          <a:p>
            <a:pPr algn="just">
              <a:lnSpc>
                <a:spcPts val="413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27273" y="1319516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77EA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274726" cy="2234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696978">
            <a:off x="-1202169" y="3530266"/>
            <a:ext cx="3015482" cy="7491880"/>
          </a:xfrm>
          <a:custGeom>
            <a:avLst/>
            <a:gdLst/>
            <a:ahLst/>
            <a:cxnLst/>
            <a:rect r="r" b="b" t="t" l="l"/>
            <a:pathLst>
              <a:path h="7491880" w="3015482">
                <a:moveTo>
                  <a:pt x="0" y="0"/>
                </a:moveTo>
                <a:lnTo>
                  <a:pt x="3015482" y="0"/>
                </a:lnTo>
                <a:lnTo>
                  <a:pt x="3015482" y="7491881"/>
                </a:lnTo>
                <a:lnTo>
                  <a:pt x="0" y="74918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8543176">
            <a:off x="16823337" y="-513689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8" y="0"/>
                </a:lnTo>
                <a:lnTo>
                  <a:pt x="1548268" y="2256128"/>
                </a:lnTo>
                <a:lnTo>
                  <a:pt x="0" y="2256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1869937">
            <a:off x="-620207" y="5757859"/>
            <a:ext cx="1382641" cy="3453005"/>
          </a:xfrm>
          <a:custGeom>
            <a:avLst/>
            <a:gdLst/>
            <a:ahLst/>
            <a:cxnLst/>
            <a:rect r="r" b="b" t="t" l="l"/>
            <a:pathLst>
              <a:path h="3453005" w="1382641">
                <a:moveTo>
                  <a:pt x="1382641" y="0"/>
                </a:moveTo>
                <a:lnTo>
                  <a:pt x="0" y="0"/>
                </a:lnTo>
                <a:lnTo>
                  <a:pt x="0" y="3453005"/>
                </a:lnTo>
                <a:lnTo>
                  <a:pt x="1382641" y="3453005"/>
                </a:lnTo>
                <a:lnTo>
                  <a:pt x="138264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7096360">
            <a:off x="14509157" y="825054"/>
            <a:ext cx="434001" cy="789093"/>
          </a:xfrm>
          <a:custGeom>
            <a:avLst/>
            <a:gdLst/>
            <a:ahLst/>
            <a:cxnLst/>
            <a:rect r="r" b="b" t="t" l="l"/>
            <a:pathLst>
              <a:path h="789093" w="434001">
                <a:moveTo>
                  <a:pt x="434001" y="0"/>
                </a:moveTo>
                <a:lnTo>
                  <a:pt x="0" y="0"/>
                </a:lnTo>
                <a:lnTo>
                  <a:pt x="0" y="789093"/>
                </a:lnTo>
                <a:lnTo>
                  <a:pt x="434001" y="789093"/>
                </a:lnTo>
                <a:lnTo>
                  <a:pt x="43400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2070157">
            <a:off x="15976499" y="1526933"/>
            <a:ext cx="340714" cy="804044"/>
          </a:xfrm>
          <a:custGeom>
            <a:avLst/>
            <a:gdLst/>
            <a:ahLst/>
            <a:cxnLst/>
            <a:rect r="r" b="b" t="t" l="l"/>
            <a:pathLst>
              <a:path h="804044" w="340714">
                <a:moveTo>
                  <a:pt x="340713" y="0"/>
                </a:moveTo>
                <a:lnTo>
                  <a:pt x="0" y="0"/>
                </a:lnTo>
                <a:lnTo>
                  <a:pt x="0" y="804044"/>
                </a:lnTo>
                <a:lnTo>
                  <a:pt x="340713" y="804044"/>
                </a:lnTo>
                <a:lnTo>
                  <a:pt x="340713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29772">
            <a:off x="-485437" y="7189502"/>
            <a:ext cx="2434840" cy="3224954"/>
          </a:xfrm>
          <a:custGeom>
            <a:avLst/>
            <a:gdLst/>
            <a:ahLst/>
            <a:cxnLst/>
            <a:rect r="r" b="b" t="t" l="l"/>
            <a:pathLst>
              <a:path h="3224954" w="2434840">
                <a:moveTo>
                  <a:pt x="0" y="0"/>
                </a:moveTo>
                <a:lnTo>
                  <a:pt x="2434840" y="0"/>
                </a:lnTo>
                <a:lnTo>
                  <a:pt x="2434840" y="3224954"/>
                </a:lnTo>
                <a:lnTo>
                  <a:pt x="0" y="322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049949">
            <a:off x="-485437" y="8787830"/>
            <a:ext cx="2434840" cy="3224954"/>
          </a:xfrm>
          <a:custGeom>
            <a:avLst/>
            <a:gdLst/>
            <a:ahLst/>
            <a:cxnLst/>
            <a:rect r="r" b="b" t="t" l="l"/>
            <a:pathLst>
              <a:path h="3224954" w="2434840">
                <a:moveTo>
                  <a:pt x="0" y="0"/>
                </a:moveTo>
                <a:lnTo>
                  <a:pt x="2434840" y="0"/>
                </a:lnTo>
                <a:lnTo>
                  <a:pt x="2434840" y="3224954"/>
                </a:lnTo>
                <a:lnTo>
                  <a:pt x="0" y="322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1206564">
            <a:off x="-104606" y="8936980"/>
            <a:ext cx="1131106" cy="1950183"/>
          </a:xfrm>
          <a:custGeom>
            <a:avLst/>
            <a:gdLst/>
            <a:ahLst/>
            <a:cxnLst/>
            <a:rect r="r" b="b" t="t" l="l"/>
            <a:pathLst>
              <a:path h="1950183" w="1131106">
                <a:moveTo>
                  <a:pt x="0" y="0"/>
                </a:moveTo>
                <a:lnTo>
                  <a:pt x="1131107" y="0"/>
                </a:lnTo>
                <a:lnTo>
                  <a:pt x="1131107" y="1950184"/>
                </a:lnTo>
                <a:lnTo>
                  <a:pt x="0" y="19501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458473">
            <a:off x="17239258" y="2252460"/>
            <a:ext cx="839334" cy="1206957"/>
          </a:xfrm>
          <a:custGeom>
            <a:avLst/>
            <a:gdLst/>
            <a:ahLst/>
            <a:cxnLst/>
            <a:rect r="r" b="b" t="t" l="l"/>
            <a:pathLst>
              <a:path h="1206957" w="839334">
                <a:moveTo>
                  <a:pt x="0" y="0"/>
                </a:moveTo>
                <a:lnTo>
                  <a:pt x="839334" y="0"/>
                </a:lnTo>
                <a:lnTo>
                  <a:pt x="839334" y="1206957"/>
                </a:lnTo>
                <a:lnTo>
                  <a:pt x="0" y="12069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9969" r="0" b="-996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616760">
            <a:off x="1207236" y="489495"/>
            <a:ext cx="789384" cy="1785321"/>
          </a:xfrm>
          <a:custGeom>
            <a:avLst/>
            <a:gdLst/>
            <a:ahLst/>
            <a:cxnLst/>
            <a:rect r="r" b="b" t="t" l="l"/>
            <a:pathLst>
              <a:path h="1785321" w="789384">
                <a:moveTo>
                  <a:pt x="0" y="0"/>
                </a:moveTo>
                <a:lnTo>
                  <a:pt x="789384" y="0"/>
                </a:lnTo>
                <a:lnTo>
                  <a:pt x="789384" y="1785321"/>
                </a:lnTo>
                <a:lnTo>
                  <a:pt x="0" y="17853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925" r="0" b="-4925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1616760">
            <a:off x="17045050" y="9180803"/>
            <a:ext cx="1025647" cy="923966"/>
          </a:xfrm>
          <a:custGeom>
            <a:avLst/>
            <a:gdLst/>
            <a:ahLst/>
            <a:cxnLst/>
            <a:rect r="r" b="b" t="t" l="l"/>
            <a:pathLst>
              <a:path h="923966" w="1025647">
                <a:moveTo>
                  <a:pt x="0" y="0"/>
                </a:moveTo>
                <a:lnTo>
                  <a:pt x="1025647" y="0"/>
                </a:lnTo>
                <a:lnTo>
                  <a:pt x="1025647" y="923966"/>
                </a:lnTo>
                <a:lnTo>
                  <a:pt x="0" y="923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925" r="0" b="-4925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3849024">
            <a:off x="14534141" y="2398442"/>
            <a:ext cx="675766" cy="1687658"/>
          </a:xfrm>
          <a:custGeom>
            <a:avLst/>
            <a:gdLst/>
            <a:ahLst/>
            <a:cxnLst/>
            <a:rect r="r" b="b" t="t" l="l"/>
            <a:pathLst>
              <a:path h="1687658" w="675766">
                <a:moveTo>
                  <a:pt x="0" y="0"/>
                </a:moveTo>
                <a:lnTo>
                  <a:pt x="675767" y="0"/>
                </a:lnTo>
                <a:lnTo>
                  <a:pt x="675767" y="1687658"/>
                </a:lnTo>
                <a:lnTo>
                  <a:pt x="0" y="16876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-6840837">
            <a:off x="14080283" y="2930463"/>
            <a:ext cx="564242" cy="1205934"/>
          </a:xfrm>
          <a:custGeom>
            <a:avLst/>
            <a:gdLst/>
            <a:ahLst/>
            <a:cxnLst/>
            <a:rect r="r" b="b" t="t" l="l"/>
            <a:pathLst>
              <a:path h="1205934" w="564242">
                <a:moveTo>
                  <a:pt x="564242" y="0"/>
                </a:moveTo>
                <a:lnTo>
                  <a:pt x="0" y="0"/>
                </a:lnTo>
                <a:lnTo>
                  <a:pt x="0" y="1205934"/>
                </a:lnTo>
                <a:lnTo>
                  <a:pt x="564242" y="1205934"/>
                </a:lnTo>
                <a:lnTo>
                  <a:pt x="564242" y="0"/>
                </a:lnTo>
                <a:close/>
              </a:path>
            </a:pathLst>
          </a:custGeom>
          <a:blipFill>
            <a:blip r:embed="rId11"/>
            <a:stretch>
              <a:fillRect l="0" t="0" r="-1252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3762303" y="1382156"/>
            <a:ext cx="10958298" cy="8136536"/>
          </a:xfrm>
          <a:custGeom>
            <a:avLst/>
            <a:gdLst/>
            <a:ahLst/>
            <a:cxnLst/>
            <a:rect r="r" b="b" t="t" l="l"/>
            <a:pathLst>
              <a:path h="8136536" w="10958298">
                <a:moveTo>
                  <a:pt x="0" y="0"/>
                </a:moveTo>
                <a:lnTo>
                  <a:pt x="10958298" y="0"/>
                </a:lnTo>
                <a:lnTo>
                  <a:pt x="10958298" y="8136536"/>
                </a:lnTo>
                <a:lnTo>
                  <a:pt x="0" y="81365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38100" cap="sq">
            <a:solidFill>
              <a:srgbClr val="677EA4"/>
            </a:solidFill>
            <a:prstDash val="lgDash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-4022944">
            <a:off x="14396921" y="1421456"/>
            <a:ext cx="1049192" cy="957958"/>
          </a:xfrm>
          <a:custGeom>
            <a:avLst/>
            <a:gdLst/>
            <a:ahLst/>
            <a:cxnLst/>
            <a:rect r="r" b="b" t="t" l="l"/>
            <a:pathLst>
              <a:path h="957958" w="1049192">
                <a:moveTo>
                  <a:pt x="0" y="0"/>
                </a:moveTo>
                <a:lnTo>
                  <a:pt x="1049192" y="0"/>
                </a:lnTo>
                <a:lnTo>
                  <a:pt x="1049192" y="957958"/>
                </a:lnTo>
                <a:lnTo>
                  <a:pt x="0" y="95795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323459" y="2684456"/>
            <a:ext cx="942339" cy="1226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02"/>
              </a:lnSpc>
            </a:pPr>
            <a:r>
              <a:rPr lang="en-US" sz="7144">
                <a:solidFill>
                  <a:srgbClr val="677EA4"/>
                </a:solidFill>
                <a:latin typeface="Canva Sans Bold"/>
              </a:rPr>
              <a:t>1.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27273" y="1319516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77EA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274726" cy="2234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8543176">
            <a:off x="16823337" y="-513689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8" y="0"/>
                </a:lnTo>
                <a:lnTo>
                  <a:pt x="1548268" y="2256128"/>
                </a:lnTo>
                <a:lnTo>
                  <a:pt x="0" y="225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869937">
            <a:off x="-620207" y="5757859"/>
            <a:ext cx="1382641" cy="3453005"/>
          </a:xfrm>
          <a:custGeom>
            <a:avLst/>
            <a:gdLst/>
            <a:ahLst/>
            <a:cxnLst/>
            <a:rect r="r" b="b" t="t" l="l"/>
            <a:pathLst>
              <a:path h="3453005" w="1382641">
                <a:moveTo>
                  <a:pt x="1382641" y="0"/>
                </a:moveTo>
                <a:lnTo>
                  <a:pt x="0" y="0"/>
                </a:lnTo>
                <a:lnTo>
                  <a:pt x="0" y="3453005"/>
                </a:lnTo>
                <a:lnTo>
                  <a:pt x="1382641" y="3453005"/>
                </a:lnTo>
                <a:lnTo>
                  <a:pt x="138264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7096360">
            <a:off x="14509157" y="825054"/>
            <a:ext cx="434001" cy="789093"/>
          </a:xfrm>
          <a:custGeom>
            <a:avLst/>
            <a:gdLst/>
            <a:ahLst/>
            <a:cxnLst/>
            <a:rect r="r" b="b" t="t" l="l"/>
            <a:pathLst>
              <a:path h="789093" w="434001">
                <a:moveTo>
                  <a:pt x="434001" y="0"/>
                </a:moveTo>
                <a:lnTo>
                  <a:pt x="0" y="0"/>
                </a:lnTo>
                <a:lnTo>
                  <a:pt x="0" y="789093"/>
                </a:lnTo>
                <a:lnTo>
                  <a:pt x="434001" y="789093"/>
                </a:lnTo>
                <a:lnTo>
                  <a:pt x="43400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2070157">
            <a:off x="15976499" y="1526933"/>
            <a:ext cx="340714" cy="804044"/>
          </a:xfrm>
          <a:custGeom>
            <a:avLst/>
            <a:gdLst/>
            <a:ahLst/>
            <a:cxnLst/>
            <a:rect r="r" b="b" t="t" l="l"/>
            <a:pathLst>
              <a:path h="804044" w="340714">
                <a:moveTo>
                  <a:pt x="340713" y="0"/>
                </a:moveTo>
                <a:lnTo>
                  <a:pt x="0" y="0"/>
                </a:lnTo>
                <a:lnTo>
                  <a:pt x="0" y="804044"/>
                </a:lnTo>
                <a:lnTo>
                  <a:pt x="340713" y="804044"/>
                </a:lnTo>
                <a:lnTo>
                  <a:pt x="340713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29772">
            <a:off x="-485437" y="7189502"/>
            <a:ext cx="2434840" cy="3224954"/>
          </a:xfrm>
          <a:custGeom>
            <a:avLst/>
            <a:gdLst/>
            <a:ahLst/>
            <a:cxnLst/>
            <a:rect r="r" b="b" t="t" l="l"/>
            <a:pathLst>
              <a:path h="3224954" w="2434840">
                <a:moveTo>
                  <a:pt x="0" y="0"/>
                </a:moveTo>
                <a:lnTo>
                  <a:pt x="2434840" y="0"/>
                </a:lnTo>
                <a:lnTo>
                  <a:pt x="2434840" y="3224954"/>
                </a:lnTo>
                <a:lnTo>
                  <a:pt x="0" y="32249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049949">
            <a:off x="-485437" y="8787830"/>
            <a:ext cx="2434840" cy="3224954"/>
          </a:xfrm>
          <a:custGeom>
            <a:avLst/>
            <a:gdLst/>
            <a:ahLst/>
            <a:cxnLst/>
            <a:rect r="r" b="b" t="t" l="l"/>
            <a:pathLst>
              <a:path h="3224954" w="2434840">
                <a:moveTo>
                  <a:pt x="0" y="0"/>
                </a:moveTo>
                <a:lnTo>
                  <a:pt x="2434840" y="0"/>
                </a:lnTo>
                <a:lnTo>
                  <a:pt x="2434840" y="3224954"/>
                </a:lnTo>
                <a:lnTo>
                  <a:pt x="0" y="32249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206564">
            <a:off x="-104606" y="8936980"/>
            <a:ext cx="1131106" cy="1950183"/>
          </a:xfrm>
          <a:custGeom>
            <a:avLst/>
            <a:gdLst/>
            <a:ahLst/>
            <a:cxnLst/>
            <a:rect r="r" b="b" t="t" l="l"/>
            <a:pathLst>
              <a:path h="1950183" w="1131106">
                <a:moveTo>
                  <a:pt x="0" y="0"/>
                </a:moveTo>
                <a:lnTo>
                  <a:pt x="1131107" y="0"/>
                </a:lnTo>
                <a:lnTo>
                  <a:pt x="1131107" y="1950184"/>
                </a:lnTo>
                <a:lnTo>
                  <a:pt x="0" y="19501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458473">
            <a:off x="17239258" y="2252460"/>
            <a:ext cx="839334" cy="1206957"/>
          </a:xfrm>
          <a:custGeom>
            <a:avLst/>
            <a:gdLst/>
            <a:ahLst/>
            <a:cxnLst/>
            <a:rect r="r" b="b" t="t" l="l"/>
            <a:pathLst>
              <a:path h="1206957" w="839334">
                <a:moveTo>
                  <a:pt x="0" y="0"/>
                </a:moveTo>
                <a:lnTo>
                  <a:pt x="839334" y="0"/>
                </a:lnTo>
                <a:lnTo>
                  <a:pt x="839334" y="1206957"/>
                </a:lnTo>
                <a:lnTo>
                  <a:pt x="0" y="12069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9969" r="0" b="-996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616760">
            <a:off x="1207236" y="489495"/>
            <a:ext cx="789384" cy="1785321"/>
          </a:xfrm>
          <a:custGeom>
            <a:avLst/>
            <a:gdLst/>
            <a:ahLst/>
            <a:cxnLst/>
            <a:rect r="r" b="b" t="t" l="l"/>
            <a:pathLst>
              <a:path h="1785321" w="789384">
                <a:moveTo>
                  <a:pt x="0" y="0"/>
                </a:moveTo>
                <a:lnTo>
                  <a:pt x="789384" y="0"/>
                </a:lnTo>
                <a:lnTo>
                  <a:pt x="789384" y="1785321"/>
                </a:lnTo>
                <a:lnTo>
                  <a:pt x="0" y="17853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925" r="0" b="-492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3849024">
            <a:off x="14534141" y="2398442"/>
            <a:ext cx="675766" cy="1687658"/>
          </a:xfrm>
          <a:custGeom>
            <a:avLst/>
            <a:gdLst/>
            <a:ahLst/>
            <a:cxnLst/>
            <a:rect r="r" b="b" t="t" l="l"/>
            <a:pathLst>
              <a:path h="1687658" w="675766">
                <a:moveTo>
                  <a:pt x="0" y="0"/>
                </a:moveTo>
                <a:lnTo>
                  <a:pt x="675767" y="0"/>
                </a:lnTo>
                <a:lnTo>
                  <a:pt x="675767" y="1687658"/>
                </a:lnTo>
                <a:lnTo>
                  <a:pt x="0" y="1687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-6840837">
            <a:off x="14080283" y="2930463"/>
            <a:ext cx="564242" cy="1205934"/>
          </a:xfrm>
          <a:custGeom>
            <a:avLst/>
            <a:gdLst/>
            <a:ahLst/>
            <a:cxnLst/>
            <a:rect r="r" b="b" t="t" l="l"/>
            <a:pathLst>
              <a:path h="1205934" w="564242">
                <a:moveTo>
                  <a:pt x="564242" y="0"/>
                </a:moveTo>
                <a:lnTo>
                  <a:pt x="0" y="0"/>
                </a:lnTo>
                <a:lnTo>
                  <a:pt x="0" y="1205934"/>
                </a:lnTo>
                <a:lnTo>
                  <a:pt x="564242" y="1205934"/>
                </a:lnTo>
                <a:lnTo>
                  <a:pt x="564242" y="0"/>
                </a:lnTo>
                <a:close/>
              </a:path>
            </a:pathLst>
          </a:custGeom>
          <a:blipFill>
            <a:blip r:embed="rId10"/>
            <a:stretch>
              <a:fillRect l="0" t="0" r="-1252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4022944">
            <a:off x="14196005" y="2761898"/>
            <a:ext cx="1049192" cy="957958"/>
          </a:xfrm>
          <a:custGeom>
            <a:avLst/>
            <a:gdLst/>
            <a:ahLst/>
            <a:cxnLst/>
            <a:rect r="r" b="b" t="t" l="l"/>
            <a:pathLst>
              <a:path h="957958" w="1049192">
                <a:moveTo>
                  <a:pt x="0" y="0"/>
                </a:moveTo>
                <a:lnTo>
                  <a:pt x="1049191" y="0"/>
                </a:lnTo>
                <a:lnTo>
                  <a:pt x="1049191" y="957958"/>
                </a:lnTo>
                <a:lnTo>
                  <a:pt x="0" y="957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969611" y="3967418"/>
            <a:ext cx="7472962" cy="5268439"/>
          </a:xfrm>
          <a:custGeom>
            <a:avLst/>
            <a:gdLst/>
            <a:ahLst/>
            <a:cxnLst/>
            <a:rect r="r" b="b" t="t" l="l"/>
            <a:pathLst>
              <a:path h="5268439" w="7472962">
                <a:moveTo>
                  <a:pt x="0" y="0"/>
                </a:moveTo>
                <a:lnTo>
                  <a:pt x="7472962" y="0"/>
                </a:lnTo>
                <a:lnTo>
                  <a:pt x="7472962" y="5268438"/>
                </a:lnTo>
                <a:lnTo>
                  <a:pt x="0" y="52684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  <a:ln w="38100" cap="sq">
            <a:solidFill>
              <a:srgbClr val="677EA4"/>
            </a:solidFill>
            <a:prstDash val="lgDash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-1616760">
            <a:off x="17045050" y="9180803"/>
            <a:ext cx="1025647" cy="923966"/>
          </a:xfrm>
          <a:custGeom>
            <a:avLst/>
            <a:gdLst/>
            <a:ahLst/>
            <a:cxnLst/>
            <a:rect r="r" b="b" t="t" l="l"/>
            <a:pathLst>
              <a:path h="923966" w="1025647">
                <a:moveTo>
                  <a:pt x="0" y="0"/>
                </a:moveTo>
                <a:lnTo>
                  <a:pt x="1025647" y="0"/>
                </a:lnTo>
                <a:lnTo>
                  <a:pt x="1025647" y="923966"/>
                </a:lnTo>
                <a:lnTo>
                  <a:pt x="0" y="92396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4925" r="0" b="-4925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794629" y="1464248"/>
            <a:ext cx="12698742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288">
                <a:solidFill>
                  <a:srgbClr val="677EA4"/>
                </a:solidFill>
                <a:latin typeface="TAN Meringue"/>
              </a:rPr>
              <a:t>How CasADi Works</a:t>
            </a:r>
          </a:p>
          <a:p>
            <a:pPr algn="ctr">
              <a:lnSpc>
                <a:spcPts val="1008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9405177" y="2611058"/>
            <a:ext cx="128825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677EA4"/>
                </a:solidFill>
                <a:latin typeface="Canva Sans Bold"/>
              </a:rPr>
              <a:t>3.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73820" y="2611058"/>
            <a:ext cx="1248857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677EA4"/>
                </a:solidFill>
                <a:latin typeface="Canva Sans Bold"/>
              </a:rPr>
              <a:t>2. 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696978">
            <a:off x="-1202169" y="3530266"/>
            <a:ext cx="3015482" cy="7491880"/>
          </a:xfrm>
          <a:custGeom>
            <a:avLst/>
            <a:gdLst/>
            <a:ahLst/>
            <a:cxnLst/>
            <a:rect r="r" b="b" t="t" l="l"/>
            <a:pathLst>
              <a:path h="7491880" w="3015482">
                <a:moveTo>
                  <a:pt x="0" y="0"/>
                </a:moveTo>
                <a:lnTo>
                  <a:pt x="3015482" y="0"/>
                </a:lnTo>
                <a:lnTo>
                  <a:pt x="3015482" y="7491881"/>
                </a:lnTo>
                <a:lnTo>
                  <a:pt x="0" y="74918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288802" y="3848713"/>
            <a:ext cx="6816026" cy="4732878"/>
          </a:xfrm>
          <a:custGeom>
            <a:avLst/>
            <a:gdLst/>
            <a:ahLst/>
            <a:cxnLst/>
            <a:rect r="r" b="b" t="t" l="l"/>
            <a:pathLst>
              <a:path h="4732878" w="6816026">
                <a:moveTo>
                  <a:pt x="0" y="0"/>
                </a:moveTo>
                <a:lnTo>
                  <a:pt x="6816026" y="0"/>
                </a:lnTo>
                <a:lnTo>
                  <a:pt x="6816026" y="4732878"/>
                </a:lnTo>
                <a:lnTo>
                  <a:pt x="0" y="473287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  <a:ln w="28575" cap="sq">
            <a:solidFill>
              <a:srgbClr val="677EA4"/>
            </a:solidFill>
            <a:prstDash val="lgDash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27273" y="1319516"/>
            <a:ext cx="16230600" cy="8592556"/>
            <a:chOff x="0" y="0"/>
            <a:chExt cx="4274726" cy="22630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263060"/>
            </a:xfrm>
            <a:custGeom>
              <a:avLst/>
              <a:gdLst/>
              <a:ahLst/>
              <a:cxnLst/>
              <a:rect r="r" b="b" t="t" l="l"/>
              <a:pathLst>
                <a:path h="226306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263060"/>
                  </a:lnTo>
                  <a:lnTo>
                    <a:pt x="0" y="22630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77EA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274726" cy="23297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8543176">
            <a:off x="16823337" y="-513689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8" y="0"/>
                </a:lnTo>
                <a:lnTo>
                  <a:pt x="1548268" y="2256128"/>
                </a:lnTo>
                <a:lnTo>
                  <a:pt x="0" y="225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1869937">
            <a:off x="-620207" y="5757859"/>
            <a:ext cx="1382641" cy="3453005"/>
          </a:xfrm>
          <a:custGeom>
            <a:avLst/>
            <a:gdLst/>
            <a:ahLst/>
            <a:cxnLst/>
            <a:rect r="r" b="b" t="t" l="l"/>
            <a:pathLst>
              <a:path h="3453005" w="1382641">
                <a:moveTo>
                  <a:pt x="1382641" y="0"/>
                </a:moveTo>
                <a:lnTo>
                  <a:pt x="0" y="0"/>
                </a:lnTo>
                <a:lnTo>
                  <a:pt x="0" y="3453005"/>
                </a:lnTo>
                <a:lnTo>
                  <a:pt x="1382641" y="3453005"/>
                </a:lnTo>
                <a:lnTo>
                  <a:pt x="1382641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7096360">
            <a:off x="14509157" y="825054"/>
            <a:ext cx="434001" cy="789093"/>
          </a:xfrm>
          <a:custGeom>
            <a:avLst/>
            <a:gdLst/>
            <a:ahLst/>
            <a:cxnLst/>
            <a:rect r="r" b="b" t="t" l="l"/>
            <a:pathLst>
              <a:path h="789093" w="434001">
                <a:moveTo>
                  <a:pt x="434001" y="0"/>
                </a:moveTo>
                <a:lnTo>
                  <a:pt x="0" y="0"/>
                </a:lnTo>
                <a:lnTo>
                  <a:pt x="0" y="789093"/>
                </a:lnTo>
                <a:lnTo>
                  <a:pt x="434001" y="789093"/>
                </a:lnTo>
                <a:lnTo>
                  <a:pt x="434001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2070157">
            <a:off x="15976499" y="1526933"/>
            <a:ext cx="340714" cy="804044"/>
          </a:xfrm>
          <a:custGeom>
            <a:avLst/>
            <a:gdLst/>
            <a:ahLst/>
            <a:cxnLst/>
            <a:rect r="r" b="b" t="t" l="l"/>
            <a:pathLst>
              <a:path h="804044" w="340714">
                <a:moveTo>
                  <a:pt x="340713" y="0"/>
                </a:moveTo>
                <a:lnTo>
                  <a:pt x="0" y="0"/>
                </a:lnTo>
                <a:lnTo>
                  <a:pt x="0" y="804044"/>
                </a:lnTo>
                <a:lnTo>
                  <a:pt x="340713" y="804044"/>
                </a:lnTo>
                <a:lnTo>
                  <a:pt x="340713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29772">
            <a:off x="-485437" y="7189502"/>
            <a:ext cx="2434840" cy="3224954"/>
          </a:xfrm>
          <a:custGeom>
            <a:avLst/>
            <a:gdLst/>
            <a:ahLst/>
            <a:cxnLst/>
            <a:rect r="r" b="b" t="t" l="l"/>
            <a:pathLst>
              <a:path h="3224954" w="2434840">
                <a:moveTo>
                  <a:pt x="0" y="0"/>
                </a:moveTo>
                <a:lnTo>
                  <a:pt x="2434840" y="0"/>
                </a:lnTo>
                <a:lnTo>
                  <a:pt x="2434840" y="3224954"/>
                </a:lnTo>
                <a:lnTo>
                  <a:pt x="0" y="32249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049949">
            <a:off x="-485437" y="8787830"/>
            <a:ext cx="2434840" cy="3224954"/>
          </a:xfrm>
          <a:custGeom>
            <a:avLst/>
            <a:gdLst/>
            <a:ahLst/>
            <a:cxnLst/>
            <a:rect r="r" b="b" t="t" l="l"/>
            <a:pathLst>
              <a:path h="3224954" w="2434840">
                <a:moveTo>
                  <a:pt x="0" y="0"/>
                </a:moveTo>
                <a:lnTo>
                  <a:pt x="2434840" y="0"/>
                </a:lnTo>
                <a:lnTo>
                  <a:pt x="2434840" y="3224954"/>
                </a:lnTo>
                <a:lnTo>
                  <a:pt x="0" y="32249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206564">
            <a:off x="-104606" y="8936980"/>
            <a:ext cx="1131106" cy="1950183"/>
          </a:xfrm>
          <a:custGeom>
            <a:avLst/>
            <a:gdLst/>
            <a:ahLst/>
            <a:cxnLst/>
            <a:rect r="r" b="b" t="t" l="l"/>
            <a:pathLst>
              <a:path h="1950183" w="1131106">
                <a:moveTo>
                  <a:pt x="0" y="0"/>
                </a:moveTo>
                <a:lnTo>
                  <a:pt x="1131107" y="0"/>
                </a:lnTo>
                <a:lnTo>
                  <a:pt x="1131107" y="1950184"/>
                </a:lnTo>
                <a:lnTo>
                  <a:pt x="0" y="19501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458473">
            <a:off x="17239258" y="2252460"/>
            <a:ext cx="839334" cy="1206957"/>
          </a:xfrm>
          <a:custGeom>
            <a:avLst/>
            <a:gdLst/>
            <a:ahLst/>
            <a:cxnLst/>
            <a:rect r="r" b="b" t="t" l="l"/>
            <a:pathLst>
              <a:path h="1206957" w="839334">
                <a:moveTo>
                  <a:pt x="0" y="0"/>
                </a:moveTo>
                <a:lnTo>
                  <a:pt x="839334" y="0"/>
                </a:lnTo>
                <a:lnTo>
                  <a:pt x="839334" y="1206957"/>
                </a:lnTo>
                <a:lnTo>
                  <a:pt x="0" y="120695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9969" r="0" b="-9969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616760">
            <a:off x="1207236" y="489495"/>
            <a:ext cx="789384" cy="1785321"/>
          </a:xfrm>
          <a:custGeom>
            <a:avLst/>
            <a:gdLst/>
            <a:ahLst/>
            <a:cxnLst/>
            <a:rect r="r" b="b" t="t" l="l"/>
            <a:pathLst>
              <a:path h="1785321" w="789384">
                <a:moveTo>
                  <a:pt x="0" y="0"/>
                </a:moveTo>
                <a:lnTo>
                  <a:pt x="789384" y="0"/>
                </a:lnTo>
                <a:lnTo>
                  <a:pt x="789384" y="1785321"/>
                </a:lnTo>
                <a:lnTo>
                  <a:pt x="0" y="178532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4925" r="0" b="-492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616760">
            <a:off x="17045050" y="9180803"/>
            <a:ext cx="1025647" cy="923966"/>
          </a:xfrm>
          <a:custGeom>
            <a:avLst/>
            <a:gdLst/>
            <a:ahLst/>
            <a:cxnLst/>
            <a:rect r="r" b="b" t="t" l="l"/>
            <a:pathLst>
              <a:path h="923966" w="1025647">
                <a:moveTo>
                  <a:pt x="0" y="0"/>
                </a:moveTo>
                <a:lnTo>
                  <a:pt x="1025647" y="0"/>
                </a:lnTo>
                <a:lnTo>
                  <a:pt x="1025647" y="923966"/>
                </a:lnTo>
                <a:lnTo>
                  <a:pt x="0" y="923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925" r="0" b="-4925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-6840837">
            <a:off x="14080283" y="2930463"/>
            <a:ext cx="564242" cy="1205934"/>
          </a:xfrm>
          <a:custGeom>
            <a:avLst/>
            <a:gdLst/>
            <a:ahLst/>
            <a:cxnLst/>
            <a:rect r="r" b="b" t="t" l="l"/>
            <a:pathLst>
              <a:path h="1205934" w="564242">
                <a:moveTo>
                  <a:pt x="564242" y="0"/>
                </a:moveTo>
                <a:lnTo>
                  <a:pt x="0" y="0"/>
                </a:lnTo>
                <a:lnTo>
                  <a:pt x="0" y="1205934"/>
                </a:lnTo>
                <a:lnTo>
                  <a:pt x="564242" y="1205934"/>
                </a:lnTo>
                <a:lnTo>
                  <a:pt x="564242" y="0"/>
                </a:lnTo>
                <a:close/>
              </a:path>
            </a:pathLst>
          </a:custGeom>
          <a:blipFill>
            <a:blip r:embed="rId11"/>
            <a:stretch>
              <a:fillRect l="0" t="0" r="-1252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4022944">
            <a:off x="14196005" y="2761898"/>
            <a:ext cx="1049192" cy="957958"/>
          </a:xfrm>
          <a:custGeom>
            <a:avLst/>
            <a:gdLst/>
            <a:ahLst/>
            <a:cxnLst/>
            <a:rect r="r" b="b" t="t" l="l"/>
            <a:pathLst>
              <a:path h="957958" w="1049192">
                <a:moveTo>
                  <a:pt x="0" y="0"/>
                </a:moveTo>
                <a:lnTo>
                  <a:pt x="1049191" y="0"/>
                </a:lnTo>
                <a:lnTo>
                  <a:pt x="1049191" y="957958"/>
                </a:lnTo>
                <a:lnTo>
                  <a:pt x="0" y="9579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6617133" y="6677402"/>
            <a:ext cx="5213259" cy="3093768"/>
          </a:xfrm>
          <a:custGeom>
            <a:avLst/>
            <a:gdLst/>
            <a:ahLst/>
            <a:cxnLst/>
            <a:rect r="r" b="b" t="t" l="l"/>
            <a:pathLst>
              <a:path h="3093768" w="5213259">
                <a:moveTo>
                  <a:pt x="0" y="0"/>
                </a:moveTo>
                <a:lnTo>
                  <a:pt x="5213259" y="0"/>
                </a:lnTo>
                <a:lnTo>
                  <a:pt x="5213259" y="3093768"/>
                </a:lnTo>
                <a:lnTo>
                  <a:pt x="0" y="309376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-17113"/>
            </a:stretch>
          </a:blipFill>
          <a:ln w="38100" cap="sq">
            <a:solidFill>
              <a:srgbClr val="677EA4"/>
            </a:solidFill>
            <a:prstDash val="lgDash"/>
            <a:miter/>
          </a:ln>
        </p:spPr>
      </p:sp>
      <p:sp>
        <p:nvSpPr>
          <p:cNvPr name="TextBox 19" id="19"/>
          <p:cNvSpPr txBox="true"/>
          <p:nvPr/>
        </p:nvSpPr>
        <p:spPr>
          <a:xfrm rot="0">
            <a:off x="1469896" y="2434400"/>
            <a:ext cx="1324733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677EA4"/>
                </a:solidFill>
                <a:latin typeface="Canva Sans Bold"/>
              </a:rPr>
              <a:t>4. 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696978">
            <a:off x="-1202169" y="3530266"/>
            <a:ext cx="3015482" cy="7491880"/>
          </a:xfrm>
          <a:custGeom>
            <a:avLst/>
            <a:gdLst/>
            <a:ahLst/>
            <a:cxnLst/>
            <a:rect r="r" b="b" t="t" l="l"/>
            <a:pathLst>
              <a:path h="7491880" w="3015482">
                <a:moveTo>
                  <a:pt x="0" y="0"/>
                </a:moveTo>
                <a:lnTo>
                  <a:pt x="3015482" y="0"/>
                </a:lnTo>
                <a:lnTo>
                  <a:pt x="3015482" y="7491881"/>
                </a:lnTo>
                <a:lnTo>
                  <a:pt x="0" y="74918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0603360" y="2605850"/>
            <a:ext cx="5255205" cy="3833015"/>
          </a:xfrm>
          <a:custGeom>
            <a:avLst/>
            <a:gdLst/>
            <a:ahLst/>
            <a:cxnLst/>
            <a:rect r="r" b="b" t="t" l="l"/>
            <a:pathLst>
              <a:path h="3833015" w="5255205">
                <a:moveTo>
                  <a:pt x="0" y="0"/>
                </a:moveTo>
                <a:lnTo>
                  <a:pt x="5255205" y="0"/>
                </a:lnTo>
                <a:lnTo>
                  <a:pt x="5255205" y="3833015"/>
                </a:lnTo>
                <a:lnTo>
                  <a:pt x="0" y="383301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  <a:ln w="38100" cap="sq">
            <a:solidFill>
              <a:srgbClr val="677EA4"/>
            </a:solidFill>
            <a:prstDash val="lgDash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3849024">
            <a:off x="7462069" y="5968540"/>
            <a:ext cx="675766" cy="1687658"/>
          </a:xfrm>
          <a:custGeom>
            <a:avLst/>
            <a:gdLst/>
            <a:ahLst/>
            <a:cxnLst/>
            <a:rect r="r" b="b" t="t" l="l"/>
            <a:pathLst>
              <a:path h="1687658" w="675766">
                <a:moveTo>
                  <a:pt x="0" y="0"/>
                </a:moveTo>
                <a:lnTo>
                  <a:pt x="675767" y="0"/>
                </a:lnTo>
                <a:lnTo>
                  <a:pt x="675767" y="1687657"/>
                </a:lnTo>
                <a:lnTo>
                  <a:pt x="0" y="16876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2794629" y="1464248"/>
            <a:ext cx="12698742" cy="25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288">
                <a:solidFill>
                  <a:srgbClr val="677EA4"/>
                </a:solidFill>
                <a:latin typeface="TAN Meringue"/>
              </a:rPr>
              <a:t>How CasADi Works</a:t>
            </a:r>
          </a:p>
          <a:p>
            <a:pPr algn="ctr">
              <a:lnSpc>
                <a:spcPts val="1008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9442573" y="2434400"/>
            <a:ext cx="130081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677EA4"/>
                </a:solidFill>
                <a:latin typeface="Canva Sans Bold"/>
              </a:rPr>
              <a:t>5.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415830" y="7752910"/>
            <a:ext cx="1080005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677EA4"/>
                </a:solidFill>
                <a:latin typeface="Canva Sans Bold"/>
              </a:rPr>
              <a:t>6.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2565277" y="2867688"/>
            <a:ext cx="5000871" cy="3453727"/>
          </a:xfrm>
          <a:custGeom>
            <a:avLst/>
            <a:gdLst/>
            <a:ahLst/>
            <a:cxnLst/>
            <a:rect r="r" b="b" t="t" l="l"/>
            <a:pathLst>
              <a:path h="3453727" w="5000871">
                <a:moveTo>
                  <a:pt x="0" y="0"/>
                </a:moveTo>
                <a:lnTo>
                  <a:pt x="5000871" y="0"/>
                </a:lnTo>
                <a:lnTo>
                  <a:pt x="5000871" y="3453727"/>
                </a:lnTo>
                <a:lnTo>
                  <a:pt x="0" y="345372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  <a:ln w="38100" cap="sq">
            <a:solidFill>
              <a:srgbClr val="677EA4"/>
            </a:solidFill>
            <a:prstDash val="lgDash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677EA4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274726" cy="2234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865808">
            <a:off x="17156354" y="7803266"/>
            <a:ext cx="1345069" cy="3362672"/>
          </a:xfrm>
          <a:custGeom>
            <a:avLst/>
            <a:gdLst/>
            <a:ahLst/>
            <a:cxnLst/>
            <a:rect r="r" b="b" t="t" l="l"/>
            <a:pathLst>
              <a:path h="3362672" w="1345069">
                <a:moveTo>
                  <a:pt x="1345069" y="0"/>
                </a:moveTo>
                <a:lnTo>
                  <a:pt x="0" y="0"/>
                </a:lnTo>
                <a:lnTo>
                  <a:pt x="0" y="3362672"/>
                </a:lnTo>
                <a:lnTo>
                  <a:pt x="1345069" y="3362672"/>
                </a:lnTo>
                <a:lnTo>
                  <a:pt x="1345069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962042">
            <a:off x="-1615455" y="-2988454"/>
            <a:ext cx="2770457" cy="6883122"/>
          </a:xfrm>
          <a:custGeom>
            <a:avLst/>
            <a:gdLst/>
            <a:ahLst/>
            <a:cxnLst/>
            <a:rect r="r" b="b" t="t" l="l"/>
            <a:pathLst>
              <a:path h="6883122" w="2770457">
                <a:moveTo>
                  <a:pt x="0" y="0"/>
                </a:moveTo>
                <a:lnTo>
                  <a:pt x="2770457" y="0"/>
                </a:lnTo>
                <a:lnTo>
                  <a:pt x="2770457" y="6883122"/>
                </a:lnTo>
                <a:lnTo>
                  <a:pt x="0" y="68831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9173085">
            <a:off x="547951" y="-674957"/>
            <a:ext cx="1548268" cy="2256129"/>
          </a:xfrm>
          <a:custGeom>
            <a:avLst/>
            <a:gdLst/>
            <a:ahLst/>
            <a:cxnLst/>
            <a:rect r="r" b="b" t="t" l="l"/>
            <a:pathLst>
              <a:path h="2256129" w="1548268">
                <a:moveTo>
                  <a:pt x="0" y="0"/>
                </a:moveTo>
                <a:lnTo>
                  <a:pt x="1548268" y="0"/>
                </a:lnTo>
                <a:lnTo>
                  <a:pt x="1548268" y="2256128"/>
                </a:lnTo>
                <a:lnTo>
                  <a:pt x="0" y="22561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9529906">
            <a:off x="1852022" y="-1133107"/>
            <a:ext cx="1270293" cy="3172429"/>
          </a:xfrm>
          <a:custGeom>
            <a:avLst/>
            <a:gdLst/>
            <a:ahLst/>
            <a:cxnLst/>
            <a:rect r="r" b="b" t="t" l="l"/>
            <a:pathLst>
              <a:path h="3172429" w="1270293">
                <a:moveTo>
                  <a:pt x="1270294" y="0"/>
                </a:moveTo>
                <a:lnTo>
                  <a:pt x="0" y="0"/>
                </a:lnTo>
                <a:lnTo>
                  <a:pt x="0" y="3172428"/>
                </a:lnTo>
                <a:lnTo>
                  <a:pt x="1270294" y="3172428"/>
                </a:lnTo>
                <a:lnTo>
                  <a:pt x="127029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90619">
            <a:off x="312608" y="3021072"/>
            <a:ext cx="554273" cy="1007769"/>
          </a:xfrm>
          <a:custGeom>
            <a:avLst/>
            <a:gdLst/>
            <a:ahLst/>
            <a:cxnLst/>
            <a:rect r="r" b="b" t="t" l="l"/>
            <a:pathLst>
              <a:path h="1007769" w="554273">
                <a:moveTo>
                  <a:pt x="0" y="0"/>
                </a:moveTo>
                <a:lnTo>
                  <a:pt x="554274" y="0"/>
                </a:lnTo>
                <a:lnTo>
                  <a:pt x="554274" y="1007769"/>
                </a:lnTo>
                <a:lnTo>
                  <a:pt x="0" y="1007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853187">
            <a:off x="1936021" y="3559256"/>
            <a:ext cx="383936" cy="906043"/>
          </a:xfrm>
          <a:custGeom>
            <a:avLst/>
            <a:gdLst/>
            <a:ahLst/>
            <a:cxnLst/>
            <a:rect r="r" b="b" t="t" l="l"/>
            <a:pathLst>
              <a:path h="906043" w="383936">
                <a:moveTo>
                  <a:pt x="0" y="0"/>
                </a:moveTo>
                <a:lnTo>
                  <a:pt x="383936" y="0"/>
                </a:lnTo>
                <a:lnTo>
                  <a:pt x="383936" y="906043"/>
                </a:lnTo>
                <a:lnTo>
                  <a:pt x="0" y="9060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483350">
            <a:off x="16864815" y="9271523"/>
            <a:ext cx="981531" cy="1430282"/>
          </a:xfrm>
          <a:custGeom>
            <a:avLst/>
            <a:gdLst/>
            <a:ahLst/>
            <a:cxnLst/>
            <a:rect r="r" b="b" t="t" l="l"/>
            <a:pathLst>
              <a:path h="1430282" w="981531">
                <a:moveTo>
                  <a:pt x="0" y="0"/>
                </a:moveTo>
                <a:lnTo>
                  <a:pt x="981531" y="0"/>
                </a:lnTo>
                <a:lnTo>
                  <a:pt x="981531" y="1430282"/>
                </a:lnTo>
                <a:lnTo>
                  <a:pt x="0" y="1430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201762">
            <a:off x="16366599" y="8372431"/>
            <a:ext cx="1541228" cy="3829139"/>
          </a:xfrm>
          <a:custGeom>
            <a:avLst/>
            <a:gdLst/>
            <a:ahLst/>
            <a:cxnLst/>
            <a:rect r="r" b="b" t="t" l="l"/>
            <a:pathLst>
              <a:path h="3829139" w="1541228">
                <a:moveTo>
                  <a:pt x="0" y="0"/>
                </a:moveTo>
                <a:lnTo>
                  <a:pt x="1541229" y="0"/>
                </a:lnTo>
                <a:lnTo>
                  <a:pt x="1541229" y="3829138"/>
                </a:lnTo>
                <a:lnTo>
                  <a:pt x="0" y="38291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363416" y="4138454"/>
            <a:ext cx="13508650" cy="1440810"/>
            <a:chOff x="0" y="0"/>
            <a:chExt cx="3557834" cy="3794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557834" cy="379473"/>
            </a:xfrm>
            <a:custGeom>
              <a:avLst/>
              <a:gdLst/>
              <a:ahLst/>
              <a:cxnLst/>
              <a:rect r="r" b="b" t="t" l="l"/>
              <a:pathLst>
                <a:path h="379473" w="3557834">
                  <a:moveTo>
                    <a:pt x="44129" y="0"/>
                  </a:moveTo>
                  <a:lnTo>
                    <a:pt x="3513704" y="0"/>
                  </a:lnTo>
                  <a:cubicBezTo>
                    <a:pt x="3525408" y="0"/>
                    <a:pt x="3536633" y="4649"/>
                    <a:pt x="3544908" y="12925"/>
                  </a:cubicBezTo>
                  <a:cubicBezTo>
                    <a:pt x="3553184" y="21201"/>
                    <a:pt x="3557834" y="32426"/>
                    <a:pt x="3557834" y="44129"/>
                  </a:cubicBezTo>
                  <a:lnTo>
                    <a:pt x="3557834" y="335343"/>
                  </a:lnTo>
                  <a:cubicBezTo>
                    <a:pt x="3557834" y="347047"/>
                    <a:pt x="3553184" y="358272"/>
                    <a:pt x="3544908" y="366547"/>
                  </a:cubicBezTo>
                  <a:cubicBezTo>
                    <a:pt x="3536633" y="374823"/>
                    <a:pt x="3525408" y="379473"/>
                    <a:pt x="3513704" y="379473"/>
                  </a:cubicBezTo>
                  <a:lnTo>
                    <a:pt x="44129" y="379473"/>
                  </a:lnTo>
                  <a:cubicBezTo>
                    <a:pt x="32426" y="379473"/>
                    <a:pt x="21201" y="374823"/>
                    <a:pt x="12925" y="366547"/>
                  </a:cubicBezTo>
                  <a:cubicBezTo>
                    <a:pt x="4649" y="358272"/>
                    <a:pt x="0" y="347047"/>
                    <a:pt x="0" y="335343"/>
                  </a:cubicBezTo>
                  <a:lnTo>
                    <a:pt x="0" y="44129"/>
                  </a:lnTo>
                  <a:cubicBezTo>
                    <a:pt x="0" y="32426"/>
                    <a:pt x="4649" y="21201"/>
                    <a:pt x="12925" y="12925"/>
                  </a:cubicBezTo>
                  <a:cubicBezTo>
                    <a:pt x="21201" y="4649"/>
                    <a:pt x="32426" y="0"/>
                    <a:pt x="441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5D486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3557834" cy="4461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525287" y="7639200"/>
            <a:ext cx="13369178" cy="1350029"/>
            <a:chOff x="0" y="0"/>
            <a:chExt cx="3521100" cy="355563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521100" cy="355563"/>
            </a:xfrm>
            <a:custGeom>
              <a:avLst/>
              <a:gdLst/>
              <a:ahLst/>
              <a:cxnLst/>
              <a:rect r="r" b="b" t="t" l="l"/>
              <a:pathLst>
                <a:path h="355563" w="3521100">
                  <a:moveTo>
                    <a:pt x="44590" y="0"/>
                  </a:moveTo>
                  <a:lnTo>
                    <a:pt x="3476511" y="0"/>
                  </a:lnTo>
                  <a:cubicBezTo>
                    <a:pt x="3501137" y="0"/>
                    <a:pt x="3521100" y="19963"/>
                    <a:pt x="3521100" y="44590"/>
                  </a:cubicBezTo>
                  <a:lnTo>
                    <a:pt x="3521100" y="310974"/>
                  </a:lnTo>
                  <a:cubicBezTo>
                    <a:pt x="3521100" y="322800"/>
                    <a:pt x="3516402" y="334141"/>
                    <a:pt x="3508040" y="342503"/>
                  </a:cubicBezTo>
                  <a:cubicBezTo>
                    <a:pt x="3499678" y="350865"/>
                    <a:pt x="3488336" y="355563"/>
                    <a:pt x="3476511" y="355563"/>
                  </a:cubicBezTo>
                  <a:lnTo>
                    <a:pt x="44590" y="355563"/>
                  </a:lnTo>
                  <a:cubicBezTo>
                    <a:pt x="32764" y="355563"/>
                    <a:pt x="21422" y="350865"/>
                    <a:pt x="13060" y="342503"/>
                  </a:cubicBezTo>
                  <a:cubicBezTo>
                    <a:pt x="4698" y="334141"/>
                    <a:pt x="0" y="322800"/>
                    <a:pt x="0" y="310974"/>
                  </a:cubicBezTo>
                  <a:lnTo>
                    <a:pt x="0" y="44590"/>
                  </a:lnTo>
                  <a:cubicBezTo>
                    <a:pt x="0" y="32764"/>
                    <a:pt x="4698" y="21422"/>
                    <a:pt x="13060" y="13060"/>
                  </a:cubicBezTo>
                  <a:cubicBezTo>
                    <a:pt x="21422" y="4698"/>
                    <a:pt x="32764" y="0"/>
                    <a:pt x="445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5D486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3521100" cy="422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363416" y="1104420"/>
            <a:ext cx="14123539" cy="3779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 spc="288">
                <a:solidFill>
                  <a:srgbClr val="677EA4"/>
                </a:solidFill>
                <a:latin typeface="TAN Meringue"/>
              </a:rPr>
              <a:t>CasADi in Action - Applications</a:t>
            </a:r>
          </a:p>
          <a:p>
            <a:pPr algn="ctr">
              <a:lnSpc>
                <a:spcPts val="10080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2874692" y="4337674"/>
            <a:ext cx="11795930" cy="4577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5235"/>
              </a:lnSpc>
              <a:buFont typeface="Arial"/>
              <a:buChar char="•"/>
            </a:pPr>
            <a:r>
              <a:rPr lang="en-US" sz="3399" spc="193">
                <a:solidFill>
                  <a:srgbClr val="677EA4"/>
                </a:solidFill>
                <a:latin typeface="Cloud Condensed Bold"/>
              </a:rPr>
              <a:t>Process Control:</a:t>
            </a:r>
            <a:r>
              <a:rPr lang="en-US" sz="3399" spc="193">
                <a:solidFill>
                  <a:srgbClr val="677EA4"/>
                </a:solidFill>
                <a:latin typeface="Cloud Condensed"/>
              </a:rPr>
              <a:t> Optimizing chemical processes for enhanced operational efficiency and safety.</a:t>
            </a:r>
          </a:p>
          <a:p>
            <a:pPr algn="just">
              <a:lnSpc>
                <a:spcPts val="4928"/>
              </a:lnSpc>
            </a:pPr>
          </a:p>
          <a:p>
            <a:pPr algn="just" marL="734059" indent="-367030" lvl="1">
              <a:lnSpc>
                <a:spcPts val="5235"/>
              </a:lnSpc>
              <a:buFont typeface="Arial"/>
              <a:buChar char="•"/>
            </a:pPr>
            <a:r>
              <a:rPr lang="en-US" sz="3399" spc="193">
                <a:solidFill>
                  <a:srgbClr val="677EA4"/>
                </a:solidFill>
                <a:latin typeface="Cloud Condensed Bold"/>
              </a:rPr>
              <a:t>Robotics: </a:t>
            </a:r>
            <a:r>
              <a:rPr lang="en-US" sz="3399" spc="193">
                <a:solidFill>
                  <a:srgbClr val="677EA4"/>
                </a:solidFill>
                <a:latin typeface="Cloud Condensed"/>
              </a:rPr>
              <a:t>Motion planning and control optimization.</a:t>
            </a:r>
          </a:p>
          <a:p>
            <a:pPr algn="just">
              <a:lnSpc>
                <a:spcPts val="5235"/>
              </a:lnSpc>
            </a:pPr>
          </a:p>
          <a:p>
            <a:pPr algn="just" marL="734059" indent="-367030" lvl="1">
              <a:lnSpc>
                <a:spcPts val="5235"/>
              </a:lnSpc>
              <a:buFont typeface="Arial"/>
              <a:buChar char="•"/>
            </a:pPr>
            <a:r>
              <a:rPr lang="en-US" sz="3399" spc="193">
                <a:solidFill>
                  <a:srgbClr val="677EA4"/>
                </a:solidFill>
                <a:latin typeface="Cloud Condensed Bold"/>
              </a:rPr>
              <a:t>Aerospace: </a:t>
            </a:r>
            <a:r>
              <a:rPr lang="en-US" sz="3399" spc="193">
                <a:solidFill>
                  <a:srgbClr val="677EA4"/>
                </a:solidFill>
                <a:latin typeface="Cloud Condensed"/>
              </a:rPr>
              <a:t>Optimizing flight paths and control strategies for aerospace vehicles.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2363416" y="5912640"/>
            <a:ext cx="13508650" cy="1393185"/>
            <a:chOff x="0" y="0"/>
            <a:chExt cx="3557834" cy="36692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3557834" cy="366929"/>
            </a:xfrm>
            <a:custGeom>
              <a:avLst/>
              <a:gdLst/>
              <a:ahLst/>
              <a:cxnLst/>
              <a:rect r="r" b="b" t="t" l="l"/>
              <a:pathLst>
                <a:path h="366929" w="3557834">
                  <a:moveTo>
                    <a:pt x="44129" y="0"/>
                  </a:moveTo>
                  <a:lnTo>
                    <a:pt x="3513704" y="0"/>
                  </a:lnTo>
                  <a:cubicBezTo>
                    <a:pt x="3525408" y="0"/>
                    <a:pt x="3536633" y="4649"/>
                    <a:pt x="3544908" y="12925"/>
                  </a:cubicBezTo>
                  <a:cubicBezTo>
                    <a:pt x="3553184" y="21201"/>
                    <a:pt x="3557834" y="32426"/>
                    <a:pt x="3557834" y="44129"/>
                  </a:cubicBezTo>
                  <a:lnTo>
                    <a:pt x="3557834" y="322800"/>
                  </a:lnTo>
                  <a:cubicBezTo>
                    <a:pt x="3557834" y="334504"/>
                    <a:pt x="3553184" y="345728"/>
                    <a:pt x="3544908" y="354004"/>
                  </a:cubicBezTo>
                  <a:cubicBezTo>
                    <a:pt x="3536633" y="362280"/>
                    <a:pt x="3525408" y="366929"/>
                    <a:pt x="3513704" y="366929"/>
                  </a:cubicBezTo>
                  <a:lnTo>
                    <a:pt x="44129" y="366929"/>
                  </a:lnTo>
                  <a:cubicBezTo>
                    <a:pt x="32426" y="366929"/>
                    <a:pt x="21201" y="362280"/>
                    <a:pt x="12925" y="354004"/>
                  </a:cubicBezTo>
                  <a:cubicBezTo>
                    <a:pt x="4649" y="345728"/>
                    <a:pt x="0" y="334504"/>
                    <a:pt x="0" y="322800"/>
                  </a:cubicBezTo>
                  <a:lnTo>
                    <a:pt x="0" y="44129"/>
                  </a:lnTo>
                  <a:cubicBezTo>
                    <a:pt x="0" y="32426"/>
                    <a:pt x="4649" y="21201"/>
                    <a:pt x="12925" y="12925"/>
                  </a:cubicBezTo>
                  <a:cubicBezTo>
                    <a:pt x="21201" y="4649"/>
                    <a:pt x="32426" y="0"/>
                    <a:pt x="4412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5D486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66675"/>
              <a:ext cx="3557834" cy="4336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322085" y="9268460"/>
            <a:ext cx="16230600" cy="685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677EA4"/>
                </a:solidFill>
                <a:latin typeface="Cloud Condensed"/>
              </a:rPr>
              <a:t>Process Control: 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677EA4"/>
                </a:solidFill>
                <a:latin typeface="Cloud Condensed"/>
              </a:rPr>
              <a:t>Aerospace: Optimizing flight paths and control strategies for aerospace vehicles.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DAGGAdKT5-4</dc:identifier>
  <dcterms:modified xsi:type="dcterms:W3CDTF">2011-08-01T06:04:30Z</dcterms:modified>
  <cp:revision>1</cp:revision>
  <dc:title>Optimization </dc:title>
</cp:coreProperties>
</file>